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6" r:id="rId4"/>
    <p:sldMasterId id="2147483690" r:id="rId5"/>
  </p:sldMasterIdLst>
  <p:notesMasterIdLst>
    <p:notesMasterId r:id="rId14"/>
  </p:notesMasterIdLst>
  <p:sldIdLst>
    <p:sldId id="286" r:id="rId6"/>
    <p:sldId id="271" r:id="rId7"/>
    <p:sldId id="257" r:id="rId8"/>
    <p:sldId id="258" r:id="rId9"/>
    <p:sldId id="267" r:id="rId10"/>
    <p:sldId id="284" r:id="rId11"/>
    <p:sldId id="285" r:id="rId12"/>
    <p:sldId id="261" r:id="rId13"/>
    <p:sldId id="268" r:id="rId15"/>
    <p:sldId id="262" r:id="rId16"/>
    <p:sldId id="264" r:id="rId17"/>
    <p:sldId id="381" r:id="rId18"/>
    <p:sldId id="287" r:id="rId19"/>
    <p:sldId id="380" r:id="rId20"/>
    <p:sldId id="362" r:id="rId21"/>
    <p:sldId id="282" r:id="rId22"/>
    <p:sldId id="334" r:id="rId23"/>
    <p:sldId id="259" r:id="rId24"/>
    <p:sldId id="272" r:id="rId25"/>
    <p:sldId id="349" r:id="rId26"/>
    <p:sldId id="402" r:id="rId27"/>
    <p:sldId id="275" r:id="rId28"/>
    <p:sldId id="276" r:id="rId29"/>
    <p:sldId id="313" r:id="rId30"/>
    <p:sldId id="403" r:id="rId31"/>
    <p:sldId id="280" r:id="rId32"/>
    <p:sldId id="281" r:id="rId33"/>
    <p:sldId id="333" r:id="rId34"/>
    <p:sldId id="414" r:id="rId35"/>
    <p:sldId id="310" r:id="rId36"/>
    <p:sldId id="311" r:id="rId37"/>
    <p:sldId id="312" r:id="rId38"/>
  </p:sldIdLst>
  <p:sldSz cx="9144000" cy="6858000" type="screen4x3"/>
  <p:notesSz cx="6858000" cy="9144000"/>
  <p:custDataLst>
    <p:tags r:id="rId4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3" userDrawn="1">
          <p15:clr>
            <a:srgbClr val="A4A3A4"/>
          </p15:clr>
        </p15:guide>
        <p15:guide id="2" pos="2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 Jun" initials="X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FE"/>
    <a:srgbClr val="006600"/>
    <a:srgbClr val="009900"/>
    <a:srgbClr val="CC009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4" d="100"/>
          <a:sy n="64" d="100"/>
        </p:scale>
        <p:origin x="-696" y="-108"/>
      </p:cViewPr>
      <p:guideLst>
        <p:guide orient="horz" pos="2163"/>
        <p:guide pos="2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3" Type="http://schemas.openxmlformats.org/officeDocument/2006/relationships/tags" Target="tags/tag5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39" Type="http://schemas.openxmlformats.org/officeDocument/2006/relationships/presProps" Target="presProps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7"/>
          <p:cNvGrpSpPr/>
          <p:nvPr/>
        </p:nvGrpSpPr>
        <p:grpSpPr>
          <a:xfrm>
            <a:off x="228600" y="2889250"/>
            <a:ext cx="8610600" cy="201613"/>
            <a:chOff x="144" y="1680"/>
            <a:chExt cx="5424" cy="144"/>
          </a:xfrm>
        </p:grpSpPr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1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000"/>
            </a:lvl1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457200"/>
            <a:ext cx="8229600" cy="54102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7"/>
          <p:cNvGrpSpPr/>
          <p:nvPr/>
        </p:nvGrpSpPr>
        <p:grpSpPr>
          <a:xfrm>
            <a:off x="228600" y="2889250"/>
            <a:ext cx="8610600" cy="201613"/>
            <a:chOff x="144" y="1680"/>
            <a:chExt cx="5424" cy="144"/>
          </a:xfrm>
        </p:grpSpPr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1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000"/>
            </a:lvl1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457200"/>
            <a:ext cx="8229600" cy="54102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7"/>
          <p:cNvGrpSpPr/>
          <p:nvPr/>
        </p:nvGrpSpPr>
        <p:grpSpPr>
          <a:xfrm>
            <a:off x="228600" y="2889250"/>
            <a:ext cx="8610600" cy="201613"/>
            <a:chOff x="144" y="1680"/>
            <a:chExt cx="5424" cy="144"/>
          </a:xfrm>
        </p:grpSpPr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1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000"/>
            </a:lvl1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457200"/>
            <a:ext cx="8229600" cy="54102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</p:spPr>
          <p:txBody>
            <a:bodyPr wrap="none" anchor="ctr"/>
            <a:lstStyle>
              <a:lvl1pPr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4302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b="0"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35496" y="6381328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6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381328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7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6296" y="6525344"/>
            <a:ext cx="1905000" cy="30678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B097A897-9832-4CA6-B374-6FD01C6F4072}" type="slidenum">
              <a:rPr lang="en-US" altLang="zh-CN"/>
            </a:fld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0" y="303"/>
            <a:ext cx="9144000" cy="633110"/>
          </a:xfrm>
          <a:prstGeom prst="rect">
            <a:avLst/>
          </a:prstGeom>
          <a:solidFill>
            <a:srgbClr val="0C7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0"/>
            <a:ext cx="2277132" cy="633413"/>
          </a:xfrm>
          <a:prstGeom prst="rect">
            <a:avLst/>
          </a:prstGeom>
        </p:spPr>
      </p:pic>
      <p:sp>
        <p:nvSpPr>
          <p:cNvPr id="20" name="矩形 19"/>
          <p:cNvSpPr>
            <a:spLocks noChangeAspect="1"/>
          </p:cNvSpPr>
          <p:nvPr/>
        </p:nvSpPr>
        <p:spPr>
          <a:xfrm flipH="1">
            <a:off x="5485879" y="-12725"/>
            <a:ext cx="1390377" cy="633413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0" y="6705600"/>
            <a:ext cx="9144000" cy="179784"/>
          </a:xfrm>
          <a:prstGeom prst="rect">
            <a:avLst/>
          </a:prstGeom>
          <a:gradFill flip="none" rotWithShape="1">
            <a:gsLst>
              <a:gs pos="0">
                <a:srgbClr val="389FF4"/>
              </a:gs>
              <a:gs pos="100000">
                <a:srgbClr val="0C7ED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28184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62800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28184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62800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836613"/>
            <a:ext cx="1962150" cy="52959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836613"/>
            <a:ext cx="5734050" cy="52959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620688"/>
            <a:ext cx="7793038" cy="9239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2017713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12E2B-CEFC-4241-9BC9-CF5B6FDA212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4" Type="http://schemas.openxmlformats.org/officeDocument/2006/relationships/theme" Target="../theme/theme3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6" Type="http://schemas.openxmlformats.org/officeDocument/2006/relationships/theme" Target="../theme/theme4.xml"/><Relationship Id="rId15" Type="http://schemas.openxmlformats.org/officeDocument/2006/relationships/image" Target="../media/image2.png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266" name="Rectangle 2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26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0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buFontTx/>
              <a:buNone/>
              <a:defRPr sz="100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2291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0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buFontTx/>
              <a:buNone/>
              <a:defRPr sz="100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3314" name="Rectangle 2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315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0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buFontTx/>
              <a:buNone/>
              <a:defRPr sz="100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4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6781800"/>
            <a:ext cx="9144000" cy="103584"/>
          </a:xfrm>
          <a:prstGeom prst="rect">
            <a:avLst/>
          </a:prstGeom>
          <a:gradFill flip="none" rotWithShape="1">
            <a:gsLst>
              <a:gs pos="0">
                <a:srgbClr val="389FF4"/>
              </a:gs>
              <a:gs pos="100000">
                <a:srgbClr val="0C7ED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303"/>
            <a:ext cx="9144000" cy="633110"/>
          </a:xfrm>
          <a:prstGeom prst="rect">
            <a:avLst/>
          </a:prstGeom>
          <a:solidFill>
            <a:srgbClr val="0C7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33413"/>
            <a:ext cx="77930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</a:t>
            </a:r>
            <a:r>
              <a:rPr lang="en-US" altLang="zh-CN"/>
              <a:t>a</a:t>
            </a:r>
            <a:r>
              <a:rPr lang="zh-CN" altLang="en-US"/>
              <a:t>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73238"/>
            <a:ext cx="77724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</a:t>
            </a:r>
            <a:r>
              <a:rPr lang="en-US" altLang="zh-CN"/>
              <a:t>ab</a:t>
            </a:r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r>
              <a:rPr lang="en-US" altLang="zh-CN"/>
              <a:t>ab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r>
              <a:rPr lang="en-US" altLang="zh-CN"/>
              <a:t>ab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r>
              <a:rPr lang="en-US" altLang="zh-CN"/>
              <a:t>ab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r>
              <a:rPr lang="en-US" altLang="zh-CN"/>
              <a:t>ab</a:t>
            </a:r>
            <a:endParaRPr lang="en-US" altLang="zh-CN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0" sz="1400" b="0" baseline="0"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0" sz="1400" b="0" baseline="0">
                <a:latin typeface="Tahoma" panose="020B0604030504040204" pitchFamily="34" charset="0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0"/>
            <a:ext cx="2277132" cy="633413"/>
          </a:xfrm>
          <a:prstGeom prst="rect">
            <a:avLst/>
          </a:prstGeom>
        </p:spPr>
      </p:pic>
      <p:sp>
        <p:nvSpPr>
          <p:cNvPr id="10" name="矩形 9"/>
          <p:cNvSpPr>
            <a:spLocks noChangeAspect="1"/>
          </p:cNvSpPr>
          <p:nvPr/>
        </p:nvSpPr>
        <p:spPr>
          <a:xfrm flipH="1">
            <a:off x="5436096" y="-12725"/>
            <a:ext cx="1390377" cy="633413"/>
          </a:xfrm>
          <a:prstGeom prst="rect">
            <a:avLst/>
          </a:prstGeom>
          <a:blipFill dpi="0" rotWithShape="1">
            <a:blip r:embed="rId15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16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46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2.bin"/><Relationship Id="rId3" Type="http://schemas.openxmlformats.org/officeDocument/2006/relationships/image" Target="../media/image16.wmf"/><Relationship Id="rId2" Type="http://schemas.openxmlformats.org/officeDocument/2006/relationships/oleObject" Target="../embeddings/oleObject11.bin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41.xml"/><Relationship Id="rId4" Type="http://schemas.openxmlformats.org/officeDocument/2006/relationships/image" Target="../media/image20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19.wmf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26.png"/><Relationship Id="rId1" Type="http://schemas.openxmlformats.org/officeDocument/2006/relationships/tags" Target="../tags/tag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6.xml"/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tags" Target="../tags/tag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32.pn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1.xml"/><Relationship Id="rId3" Type="http://schemas.openxmlformats.org/officeDocument/2006/relationships/slide" Target="slide10.xml"/><Relationship Id="rId2" Type="http://schemas.openxmlformats.org/officeDocument/2006/relationships/slide" Target="slide8.xml"/><Relationship Id="rId1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46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1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46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8.w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41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46.xml"/><Relationship Id="rId7" Type="http://schemas.openxmlformats.org/officeDocument/2006/relationships/image" Target="../media/image14.wmf"/><Relationship Id="rId6" Type="http://schemas.openxmlformats.org/officeDocument/2006/relationships/oleObject" Target="../embeddings/oleObject9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12.wmf"/><Relationship Id="rId2" Type="http://schemas.openxmlformats.org/officeDocument/2006/relationships/oleObject" Target="../embeddings/oleObject7.bin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52.xml"/><Relationship Id="rId3" Type="http://schemas.openxmlformats.org/officeDocument/2006/relationships/image" Target="../media/image14.wmf"/><Relationship Id="rId2" Type="http://schemas.openxmlformats.org/officeDocument/2006/relationships/oleObject" Target="../embeddings/oleObject10.bin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5440" y="633730"/>
            <a:ext cx="8057515" cy="923925"/>
          </a:xfrm>
        </p:spPr>
        <p:txBody>
          <a:bodyPr/>
          <a:p>
            <a:r>
              <a:rPr lang="en-US" altLang="zh-CN" dirty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15-16 </a:t>
            </a:r>
            <a:r>
              <a:rPr lang="zh-CN" altLang="en-US" dirty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实验</a:t>
            </a:r>
            <a:r>
              <a:rPr lang="en-US" altLang="zh-CN" dirty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  </a:t>
            </a:r>
            <a:r>
              <a:rPr lang="zh-CN" altLang="en-US" dirty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运算放大电路</a:t>
            </a:r>
            <a:endParaRPr lang="zh-CN" altLang="en-US"/>
          </a:p>
        </p:txBody>
      </p:sp>
      <p:sp>
        <p:nvSpPr>
          <p:cNvPr id="18434" name="Rectangle 4"/>
          <p:cNvSpPr/>
          <p:nvPr/>
        </p:nvSpPr>
        <p:spPr>
          <a:xfrm>
            <a:off x="323850" y="1700213"/>
            <a:ext cx="8075613" cy="7921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l">
              <a:spcBef>
                <a:spcPct val="20000"/>
              </a:spcBef>
              <a:buClrTx/>
              <a:buSzTx/>
              <a:buFontTx/>
            </a:pPr>
            <a:r>
              <a:rPr lang="zh-CN" altLang="en-US" sz="3200" b="1" kern="0" dirty="0">
                <a:solidFill>
                  <a:srgbClr val="FF0000"/>
                </a:solidFill>
                <a:latin typeface="宋体" panose="02010600030101010101" pitchFamily="2" charset="-122"/>
                <a:ea typeface="+mj-ea"/>
                <a:cs typeface="+mj-cs"/>
              </a:rPr>
              <a:t>一、实验目的</a:t>
            </a:r>
            <a:endParaRPr lang="zh-CN" altLang="en-US" sz="3200" b="1" kern="0" dirty="0">
              <a:solidFill>
                <a:srgbClr val="FF0000"/>
              </a:solidFill>
              <a:latin typeface="宋体" panose="02010600030101010101" pitchFamily="2" charset="-122"/>
              <a:ea typeface="+mj-ea"/>
              <a:cs typeface="+mj-cs"/>
            </a:endParaRPr>
          </a:p>
        </p:txBody>
      </p:sp>
      <p:sp>
        <p:nvSpPr>
          <p:cNvPr id="18435" name="Rectangle 5"/>
          <p:cNvSpPr/>
          <p:nvPr/>
        </p:nvSpPr>
        <p:spPr>
          <a:xfrm>
            <a:off x="457200" y="2492375"/>
            <a:ext cx="8569325" cy="33845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indent="-609600">
              <a:lnSpc>
                <a:spcPct val="130000"/>
              </a:lnSpc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1. </a:t>
            </a:r>
            <a:r>
              <a:rPr lang="zh-CN" altLang="en-US" sz="2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熟悉集成运算放大器电路的分析方法。</a:t>
            </a:r>
            <a:endParaRPr lang="zh-CN" altLang="en-US" sz="28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609600" indent="-609600">
              <a:lnSpc>
                <a:spcPct val="130000"/>
              </a:lnSpc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2. </a:t>
            </a:r>
            <a:r>
              <a:rPr lang="zh-CN" altLang="en-US" sz="2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应用集成运算放大器设计基本运算电路。</a:t>
            </a:r>
            <a:endParaRPr lang="zh-CN" altLang="en-US" sz="28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609600" indent="-609600">
              <a:lnSpc>
                <a:spcPct val="130000"/>
              </a:lnSpc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3. </a:t>
            </a:r>
            <a:r>
              <a:rPr lang="zh-CN" altLang="en-US" sz="2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熟悉电压比较器的功能、电路结构及其特点。</a:t>
            </a:r>
            <a:endParaRPr lang="zh-CN" altLang="en-US" sz="28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609600" indent="-609600">
              <a:lnSpc>
                <a:spcPct val="130000"/>
              </a:lnSpc>
              <a:spcBef>
                <a:spcPts val="600"/>
              </a:spcBef>
              <a:buClr>
                <a:schemeClr val="bg2"/>
              </a:buClr>
              <a:buSzPct val="75000"/>
            </a:pPr>
            <a:r>
              <a:rPr lang="en-US" altLang="zh-CN" sz="2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4. </a:t>
            </a:r>
            <a:r>
              <a:rPr lang="zh-CN" altLang="en-US" sz="2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学会电压比较器的测试方法。</a:t>
            </a:r>
            <a:endParaRPr lang="en-US" altLang="zh-CN" sz="4000" b="1" dirty="0">
              <a:solidFill>
                <a:srgbClr val="80008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2" name="Rectangle 5"/>
          <p:cNvSpPr>
            <a:spLocks noGrp="1"/>
          </p:cNvSpPr>
          <p:nvPr>
            <p:ph type="title" idx="4294967295"/>
          </p:nvPr>
        </p:nvSpPr>
        <p:spPr>
          <a:xfrm>
            <a:off x="34925" y="626745"/>
            <a:ext cx="9109075" cy="786130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zh-CN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4.</a:t>
            </a:r>
            <a:r>
              <a:rPr lang="zh-CN" altLang="en-US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差分运算电路</a:t>
            </a:r>
            <a:r>
              <a:rPr lang="en-US" altLang="zh-CN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(</a:t>
            </a:r>
            <a:r>
              <a:rPr lang="zh-CN" altLang="en-US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减法器</a:t>
            </a:r>
            <a:r>
              <a:rPr lang="en-US" altLang="zh-CN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endParaRPr lang="en-US" altLang="zh-CN" sz="3200" b="1" dirty="0">
              <a:solidFill>
                <a:srgbClr val="80008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7173" name="Picture 7" descr="差分运算电路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" y="1844675"/>
            <a:ext cx="4681538" cy="4032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4" name="Text Box 9"/>
          <p:cNvSpPr txBox="1"/>
          <p:nvPr/>
        </p:nvSpPr>
        <p:spPr>
          <a:xfrm>
            <a:off x="4716463" y="1524000"/>
            <a:ext cx="3887787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其输入输出关系为</a:t>
            </a:r>
            <a:r>
              <a:rPr lang="en-US" altLang="zh-CN" sz="28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en-US" altLang="zh-CN" sz="2800" b="1" baseline="-25000" dirty="0">
                <a:latin typeface="楷体_GB2312" pitchFamily="49" charset="-122"/>
                <a:ea typeface="楷体_GB2312" pitchFamily="49" charset="-122"/>
              </a:rPr>
              <a:t>   </a:t>
            </a:r>
            <a:endParaRPr lang="en-US" altLang="zh-CN" sz="2800" b="1" baseline="-25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175" name="Text Box 10"/>
          <p:cNvSpPr txBox="1"/>
          <p:nvPr/>
        </p:nvSpPr>
        <p:spPr>
          <a:xfrm>
            <a:off x="4643438" y="3332163"/>
            <a:ext cx="3960812" cy="18145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FE"/>
                </a:solidFill>
                <a:latin typeface="Arial" panose="020B0604020202020204" pitchFamily="34" charset="0"/>
                <a:ea typeface="楷体_GB2312" pitchFamily="49" charset="-122"/>
              </a:rPr>
              <a:t>差分运算电路设计要求</a:t>
            </a:r>
            <a:endParaRPr lang="zh-CN" altLang="en-US" sz="2800" dirty="0">
              <a:solidFill>
                <a:srgbClr val="0000FE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i="1" dirty="0">
                <a:latin typeface="Times New Roman" panose="02020603050405020304" pitchFamily="18" charset="0"/>
                <a:ea typeface="楷体_GB2312" pitchFamily="49" charset="-122"/>
              </a:rPr>
              <a:t>    </a:t>
            </a:r>
            <a:endParaRPr lang="en-US" altLang="zh-CN" sz="2800" b="1" baseline="-25000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FE"/>
                </a:solidFill>
                <a:latin typeface="楷体_GB2312" pitchFamily="49" charset="-122"/>
                <a:ea typeface="楷体_GB2312" pitchFamily="49" charset="-122"/>
              </a:rPr>
              <a:t>反馈电阻</a:t>
            </a:r>
            <a:r>
              <a:rPr lang="en-US" altLang="zh-CN" sz="2800" i="1" dirty="0">
                <a:solidFill>
                  <a:srgbClr val="0000FE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en-US" altLang="zh-CN" sz="2800" baseline="-25000" dirty="0">
                <a:solidFill>
                  <a:srgbClr val="0000FE"/>
                </a:solidFill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lang="zh-CN" altLang="en-US" sz="2800" dirty="0">
                <a:solidFill>
                  <a:srgbClr val="0000FE"/>
                </a:solidFill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en-US" altLang="zh-CN" sz="2800" dirty="0">
                <a:solidFill>
                  <a:srgbClr val="0000FE"/>
                </a:solidFill>
                <a:latin typeface="楷体_GB2312" pitchFamily="49" charset="-122"/>
                <a:ea typeface="楷体_GB2312" pitchFamily="49" charset="-122"/>
              </a:rPr>
              <a:t>100</a:t>
            </a:r>
            <a:r>
              <a:rPr lang="zh-CN" altLang="en-US" sz="2800" dirty="0">
                <a:solidFill>
                  <a:srgbClr val="0000FE"/>
                </a:solidFill>
                <a:latin typeface="楷体_GB2312" pitchFamily="49" charset="-122"/>
                <a:ea typeface="楷体_GB2312" pitchFamily="49" charset="-122"/>
              </a:rPr>
              <a:t>千欧</a:t>
            </a:r>
            <a:endParaRPr lang="zh-CN" altLang="en-US" sz="2800" dirty="0">
              <a:solidFill>
                <a:srgbClr val="0000FE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318" name="Text Box 12"/>
          <p:cNvSpPr txBox="1"/>
          <p:nvPr/>
        </p:nvSpPr>
        <p:spPr>
          <a:xfrm>
            <a:off x="395288" y="4616450"/>
            <a:ext cx="94615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000" dirty="0">
                <a:solidFill>
                  <a:srgbClr val="CC3399"/>
                </a:solidFill>
                <a:latin typeface="Times New Roman" panose="02020603050405020304" pitchFamily="18" charset="0"/>
              </a:rPr>
              <a:t>10kΩ</a:t>
            </a:r>
            <a:endParaRPr lang="en-US" altLang="zh-CN" sz="2000" dirty="0">
              <a:solidFill>
                <a:srgbClr val="CC33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9" name="Text Box 13"/>
          <p:cNvSpPr txBox="1"/>
          <p:nvPr/>
        </p:nvSpPr>
        <p:spPr>
          <a:xfrm>
            <a:off x="500063" y="2857500"/>
            <a:ext cx="819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000" dirty="0">
                <a:solidFill>
                  <a:srgbClr val="CC0099"/>
                </a:solidFill>
                <a:latin typeface="Times New Roman" panose="02020603050405020304" pitchFamily="18" charset="0"/>
              </a:rPr>
              <a:t>10kΩ</a:t>
            </a:r>
            <a:endParaRPr lang="en-US" altLang="zh-CN" sz="2000" dirty="0">
              <a:solidFill>
                <a:srgbClr val="CC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8" name="Rectangle 14"/>
          <p:cNvSpPr/>
          <p:nvPr/>
        </p:nvSpPr>
        <p:spPr>
          <a:xfrm>
            <a:off x="2643188" y="1857375"/>
            <a:ext cx="842962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</a:rPr>
              <a:t>100kΩ</a:t>
            </a:r>
            <a:endParaRPr lang="en-US" altLang="zh-CN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179" name="Text Box 15"/>
          <p:cNvSpPr txBox="1"/>
          <p:nvPr/>
        </p:nvSpPr>
        <p:spPr>
          <a:xfrm>
            <a:off x="251460" y="5805170"/>
            <a:ext cx="875411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画出相应电路图，标注元件参数</a:t>
            </a:r>
            <a:endParaRPr lang="zh-CN" altLang="en-US" sz="2400" b="1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输入</a:t>
            </a:r>
            <a:r>
              <a:rPr lang="en-US" altLang="zh-CN" b="1" i="1" dirty="0">
                <a:latin typeface="Times New Roman" panose="02020603050405020304" pitchFamily="18" charset="0"/>
              </a:rPr>
              <a:t>u</a:t>
            </a:r>
            <a:r>
              <a:rPr lang="en-US" altLang="zh-CN" b="1" baseline="-25000" dirty="0">
                <a:latin typeface="Arial" panose="020B0604020202020204" pitchFamily="34" charset="0"/>
              </a:rPr>
              <a:t>i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测量</a:t>
            </a:r>
            <a:r>
              <a:rPr lang="en-US" altLang="zh-CN" b="1" i="1" dirty="0">
                <a:latin typeface="Times New Roman" panose="02020603050405020304" pitchFamily="18" charset="0"/>
              </a:rPr>
              <a:t>u</a:t>
            </a:r>
            <a:r>
              <a:rPr lang="en-US" altLang="zh-CN" b="1" baseline="-25000" dirty="0">
                <a:latin typeface="Arial" panose="020B0604020202020204" pitchFamily="34" charset="0"/>
              </a:rPr>
              <a:t>o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完成－</a:t>
            </a:r>
            <a:r>
              <a:rPr lang="zh-CN" altLang="en-US" sz="2400" b="1" dirty="0">
                <a:solidFill>
                  <a:srgbClr val="CC0099"/>
                </a:solidFill>
                <a:latin typeface="Times New Roman" panose="02020603050405020304" pitchFamily="18" charset="0"/>
              </a:rPr>
              <a:t>测量内容 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表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-4</a:t>
            </a:r>
            <a:endParaRPr lang="en-US" altLang="zh-CN" sz="2400" b="1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80" name="Rectangle 14"/>
          <p:cNvSpPr/>
          <p:nvPr/>
        </p:nvSpPr>
        <p:spPr>
          <a:xfrm>
            <a:off x="1571625" y="5000625"/>
            <a:ext cx="842963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</a:rPr>
              <a:t>100kΩ</a:t>
            </a:r>
            <a:endParaRPr lang="en-US" altLang="zh-CN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7170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45088" y="3914775"/>
          <a:ext cx="2849562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2" imgW="1002665" imgH="228600" progId="Equation.KSEE3">
                  <p:embed/>
                </p:oleObj>
              </mc:Choice>
              <mc:Fallback>
                <p:oleObj name="" r:id="rId2" imgW="1002665" imgH="228600" progId="Equation.KSEE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45088" y="3914775"/>
                        <a:ext cx="2849562" cy="649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89500" y="2085975"/>
          <a:ext cx="2995613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4" imgW="1054100" imgH="431800" progId="Equation.KSEE3">
                  <p:embed/>
                </p:oleObj>
              </mc:Choice>
              <mc:Fallback>
                <p:oleObj name="" r:id="rId4" imgW="1054100" imgH="431800" progId="Equation.KSEE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89500" y="2085975"/>
                        <a:ext cx="2995613" cy="1227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33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195" name="表格 8194"/>
          <p:cNvGraphicFramePr/>
          <p:nvPr/>
        </p:nvGraphicFramePr>
        <p:xfrm>
          <a:off x="900113" y="2922588"/>
          <a:ext cx="7561262" cy="2952750"/>
        </p:xfrm>
        <a:graphic>
          <a:graphicData uri="http://schemas.openxmlformats.org/drawingml/2006/table">
            <a:tbl>
              <a:tblPr/>
              <a:tblGrid>
                <a:gridCol w="2171700"/>
                <a:gridCol w="1785938"/>
                <a:gridCol w="1714500"/>
                <a:gridCol w="1889125"/>
              </a:tblGrid>
              <a:tr h="79216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1" i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u</a:t>
                      </a:r>
                      <a:r>
                        <a:rPr lang="en-US" altLang="zh-CN" sz="2800" b="1" baseline="-25000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i1</a:t>
                      </a:r>
                      <a:r>
                        <a:rPr lang="en-US" altLang="zh-CN" sz="28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(V)</a:t>
                      </a:r>
                      <a:endParaRPr lang="en-US" altLang="zh-CN" sz="2800" b="1" baseline="-25000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dirty="0">
                          <a:latin typeface="楷体_GB2312" pitchFamily="49" charset="-122"/>
                          <a:ea typeface="楷体_GB2312" pitchFamily="49" charset="-122"/>
                        </a:rPr>
                        <a:t>0.5</a:t>
                      </a:r>
                      <a:endParaRPr lang="en-US" altLang="zh-CN" sz="2800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dirty="0"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  <a:endParaRPr lang="en-US" altLang="zh-CN" sz="2800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dirty="0">
                          <a:latin typeface="楷体_GB2312" pitchFamily="49" charset="-122"/>
                          <a:ea typeface="楷体_GB2312" pitchFamily="49" charset="-122"/>
                        </a:rPr>
                        <a:t>-1</a:t>
                      </a:r>
                      <a:endParaRPr lang="en-US" altLang="zh-CN" sz="2800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88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1" i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u</a:t>
                      </a:r>
                      <a:r>
                        <a:rPr lang="en-US" altLang="zh-CN" sz="2800" b="1" baseline="-25000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i2</a:t>
                      </a:r>
                      <a:r>
                        <a:rPr lang="en-US" altLang="zh-CN" sz="28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(V)</a:t>
                      </a:r>
                      <a:endParaRPr lang="en-US" altLang="zh-CN" sz="2800" b="1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dirty="0">
                          <a:latin typeface="楷体_GB2312" pitchFamily="49" charset="-122"/>
                          <a:ea typeface="楷体_GB2312" pitchFamily="49" charset="-122"/>
                        </a:rPr>
                        <a:t>-0.5</a:t>
                      </a:r>
                      <a:endParaRPr lang="en-US" altLang="zh-CN" sz="2800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dirty="0">
                          <a:latin typeface="楷体_GB2312" pitchFamily="49" charset="-122"/>
                          <a:ea typeface="楷体_GB2312" pitchFamily="49" charset="-122"/>
                        </a:rPr>
                        <a:t>1.5</a:t>
                      </a:r>
                      <a:endParaRPr lang="en-US" altLang="zh-CN" sz="2800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dirty="0">
                          <a:latin typeface="楷体_GB2312" pitchFamily="49" charset="-122"/>
                          <a:ea typeface="楷体_GB2312" pitchFamily="49" charset="-122"/>
                        </a:rPr>
                        <a:t>1.5</a:t>
                      </a:r>
                      <a:endParaRPr lang="en-US" altLang="zh-CN" sz="2800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262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1" i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u</a:t>
                      </a:r>
                      <a:r>
                        <a:rPr lang="en-US" altLang="zh-CN" sz="2800" b="1" baseline="-25000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0</a:t>
                      </a:r>
                      <a:r>
                        <a:rPr lang="en-US" altLang="zh-CN" sz="28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(V)</a:t>
                      </a:r>
                      <a:r>
                        <a:rPr lang="zh-CN" altLang="en-US" sz="2800" b="1" dirty="0">
                          <a:latin typeface="楷体_GB2312" pitchFamily="49" charset="-122"/>
                          <a:ea typeface="楷体_GB2312" pitchFamily="49" charset="-122"/>
                        </a:rPr>
                        <a:t>测量值</a:t>
                      </a:r>
                      <a:endParaRPr lang="zh-CN" altLang="en-US" sz="28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lang="zh-CN" altLang="zh-CN" sz="28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lang="zh-CN" altLang="zh-CN" sz="28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lang="zh-CN" altLang="zh-CN" sz="2800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9137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1" i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u</a:t>
                      </a:r>
                      <a:r>
                        <a:rPr lang="en-US" altLang="zh-CN" sz="2800" b="1" baseline="-25000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0</a:t>
                      </a:r>
                      <a:r>
                        <a:rPr lang="en-US" altLang="zh-CN" sz="28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(V)</a:t>
                      </a:r>
                      <a:r>
                        <a:rPr lang="zh-CN" altLang="en-US" sz="2800" b="1" dirty="0">
                          <a:latin typeface="楷体_GB2312" pitchFamily="49" charset="-122"/>
                          <a:ea typeface="楷体_GB2312" pitchFamily="49" charset="-122"/>
                        </a:rPr>
                        <a:t>理论值</a:t>
                      </a:r>
                      <a:endParaRPr lang="zh-CN" altLang="en-US" sz="28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lang="zh-CN" altLang="zh-CN" sz="2800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lang="zh-CN" altLang="zh-CN" sz="2800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lang="zh-CN" altLang="zh-CN" sz="2800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222" name="Text Box 50"/>
          <p:cNvSpPr txBox="1"/>
          <p:nvPr/>
        </p:nvSpPr>
        <p:spPr>
          <a:xfrm>
            <a:off x="611188" y="836613"/>
            <a:ext cx="4674235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3200" b="1" dirty="0">
                <a:solidFill>
                  <a:srgbClr val="0000FE"/>
                </a:solidFill>
                <a:latin typeface="宋体" panose="02010600030101010101" pitchFamily="2" charset="-122"/>
              </a:rPr>
              <a:t>差分运算电路测量内容</a:t>
            </a:r>
            <a:r>
              <a:rPr lang="zh-CN" altLang="en-US" sz="3200" b="1" dirty="0">
                <a:solidFill>
                  <a:srgbClr val="0000FE"/>
                </a:solidFill>
                <a:latin typeface="宋体" panose="02010600030101010101" pitchFamily="2" charset="-122"/>
              </a:rPr>
              <a:t>：</a:t>
            </a:r>
            <a:endParaRPr lang="zh-CN" altLang="en-US" sz="3200" b="1" dirty="0">
              <a:solidFill>
                <a:schemeClr val="accent2"/>
              </a:solidFill>
              <a:latin typeface="宋体" panose="02010600030101010101" pitchFamily="2" charset="-122"/>
            </a:endParaRPr>
          </a:p>
        </p:txBody>
      </p:sp>
      <p:sp>
        <p:nvSpPr>
          <p:cNvPr id="8223" name="Rectangle 51"/>
          <p:cNvSpPr/>
          <p:nvPr/>
        </p:nvSpPr>
        <p:spPr>
          <a:xfrm>
            <a:off x="900113" y="2460625"/>
            <a:ext cx="768350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b="1" dirty="0">
                <a:solidFill>
                  <a:srgbClr val="0000CC"/>
                </a:solidFill>
                <a:latin typeface="Arial" panose="020B0604020202020204" pitchFamily="34" charset="0"/>
              </a:rPr>
              <a:t>表</a:t>
            </a:r>
            <a:r>
              <a:rPr lang="en-US" altLang="zh-CN" sz="2400" b="1" dirty="0">
                <a:solidFill>
                  <a:srgbClr val="0000CC"/>
                </a:solidFill>
                <a:latin typeface="Arial" panose="020B0604020202020204" pitchFamily="34" charset="0"/>
              </a:rPr>
              <a:t>-4</a:t>
            </a:r>
            <a:endParaRPr lang="en-US" altLang="zh-CN" sz="2400" b="1" dirty="0">
              <a:solidFill>
                <a:srgbClr val="0000CC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8194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93850" y="1439863"/>
          <a:ext cx="4981575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1866900" imgH="431800" progId="Equation.KSEE3">
                  <p:embed/>
                </p:oleObj>
              </mc:Choice>
              <mc:Fallback>
                <p:oleObj name="" r:id="rId1" imgW="1866900" imgH="4318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93850" y="1439863"/>
                        <a:ext cx="4981575" cy="1150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9" name="Text Box 4"/>
          <p:cNvSpPr txBox="1"/>
          <p:nvPr/>
        </p:nvSpPr>
        <p:spPr>
          <a:xfrm>
            <a:off x="574675" y="800100"/>
            <a:ext cx="7993063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5.</a:t>
            </a:r>
            <a:r>
              <a:rPr lang="zh-CN" altLang="en-US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过零电压比较器</a:t>
            </a:r>
            <a:endParaRPr lang="en-US" altLang="zh-CN" sz="2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220" name="Rectangle 6"/>
          <p:cNvSpPr/>
          <p:nvPr/>
        </p:nvSpPr>
        <p:spPr>
          <a:xfrm>
            <a:off x="3781425" y="5589588"/>
            <a:ext cx="358775" cy="5032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9221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46556" b="16422"/>
          <a:stretch>
            <a:fillRect/>
          </a:stretch>
        </p:blipFill>
        <p:spPr>
          <a:xfrm>
            <a:off x="0" y="3575050"/>
            <a:ext cx="5016500" cy="2814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2" name="Line 35"/>
          <p:cNvSpPr/>
          <p:nvPr/>
        </p:nvSpPr>
        <p:spPr>
          <a:xfrm>
            <a:off x="5884863" y="5295900"/>
            <a:ext cx="2925762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223" name="Line 36"/>
          <p:cNvSpPr/>
          <p:nvPr/>
        </p:nvSpPr>
        <p:spPr>
          <a:xfrm flipV="1">
            <a:off x="7205663" y="4435475"/>
            <a:ext cx="3175" cy="17430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224" name="Line 37"/>
          <p:cNvSpPr/>
          <p:nvPr/>
        </p:nvSpPr>
        <p:spPr>
          <a:xfrm>
            <a:off x="6381750" y="4737100"/>
            <a:ext cx="900113" cy="4763"/>
          </a:xfrm>
          <a:prstGeom prst="line">
            <a:avLst/>
          </a:prstGeom>
          <a:ln w="28575" cap="flat" cmpd="sng">
            <a:solidFill>
              <a:srgbClr val="0000FE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5" name="Line 38"/>
          <p:cNvSpPr/>
          <p:nvPr/>
        </p:nvSpPr>
        <p:spPr>
          <a:xfrm>
            <a:off x="7126288" y="5873750"/>
            <a:ext cx="990600" cy="0"/>
          </a:xfrm>
          <a:prstGeom prst="line">
            <a:avLst/>
          </a:prstGeom>
          <a:ln w="28575" cap="flat" cmpd="sng">
            <a:solidFill>
              <a:srgbClr val="0000FE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" name="Line 39"/>
          <p:cNvSpPr/>
          <p:nvPr/>
        </p:nvSpPr>
        <p:spPr>
          <a:xfrm>
            <a:off x="7277100" y="4724400"/>
            <a:ext cx="136525" cy="1152525"/>
          </a:xfrm>
          <a:prstGeom prst="line">
            <a:avLst/>
          </a:prstGeom>
          <a:ln w="28575" cap="flat" cmpd="sng">
            <a:solidFill>
              <a:srgbClr val="0000FE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7" name="Line 40"/>
          <p:cNvSpPr/>
          <p:nvPr/>
        </p:nvSpPr>
        <p:spPr>
          <a:xfrm>
            <a:off x="7127875" y="4678363"/>
            <a:ext cx="4763" cy="1614487"/>
          </a:xfrm>
          <a:prstGeom prst="line">
            <a:avLst/>
          </a:prstGeom>
          <a:ln w="9525" cap="flat" cmpd="sng">
            <a:solidFill>
              <a:srgbClr val="0000FF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9228" name="Text Box 42"/>
          <p:cNvSpPr txBox="1"/>
          <p:nvPr/>
        </p:nvSpPr>
        <p:spPr>
          <a:xfrm>
            <a:off x="7232650" y="4084638"/>
            <a:ext cx="4889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800" i="1" dirty="0">
                <a:latin typeface="Times New Roman" panose="02020603050405020304" pitchFamily="18" charset="0"/>
              </a:rPr>
              <a:t>u</a:t>
            </a:r>
            <a:r>
              <a:rPr lang="en-US" altLang="zh-CN" dirty="0">
                <a:latin typeface="Arial" panose="020B0604020202020204" pitchFamily="34" charset="0"/>
              </a:rPr>
              <a:t>o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9229" name="Text Box 43"/>
          <p:cNvSpPr txBox="1"/>
          <p:nvPr/>
        </p:nvSpPr>
        <p:spPr>
          <a:xfrm>
            <a:off x="8540750" y="4789488"/>
            <a:ext cx="4254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800" i="1" dirty="0">
                <a:latin typeface="Times New Roman" panose="02020603050405020304" pitchFamily="18" charset="0"/>
              </a:rPr>
              <a:t>u</a:t>
            </a:r>
            <a:r>
              <a:rPr lang="en-US" altLang="zh-CN" dirty="0">
                <a:latin typeface="Times New Roman" panose="02020603050405020304" pitchFamily="18" charset="0"/>
              </a:rPr>
              <a:t>i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9230" name="Text Box 42"/>
          <p:cNvSpPr txBox="1"/>
          <p:nvPr/>
        </p:nvSpPr>
        <p:spPr>
          <a:xfrm>
            <a:off x="6099175" y="4148138"/>
            <a:ext cx="906463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800" i="1" dirty="0">
                <a:latin typeface="Times New Roman" panose="02020603050405020304" pitchFamily="18" charset="0"/>
              </a:rPr>
              <a:t>u</a:t>
            </a:r>
            <a:r>
              <a:rPr lang="en-US" altLang="zh-CN" dirty="0">
                <a:latin typeface="Times New Roman" panose="02020603050405020304" pitchFamily="18" charset="0"/>
              </a:rPr>
              <a:t>z+</a:t>
            </a:r>
            <a:r>
              <a:rPr lang="en-US" altLang="zh-CN" sz="2800" i="1" dirty="0">
                <a:latin typeface="Times New Roman" panose="02020603050405020304" pitchFamily="18" charset="0"/>
              </a:rPr>
              <a:t>u</a:t>
            </a:r>
            <a:r>
              <a:rPr lang="en-US" altLang="zh-CN" sz="1400" dirty="0">
                <a:latin typeface="Times New Roman" panose="02020603050405020304" pitchFamily="18" charset="0"/>
              </a:rPr>
              <a:t>D</a:t>
            </a:r>
            <a:endParaRPr lang="en-US" altLang="zh-CN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231" name="Text Box 42"/>
          <p:cNvSpPr txBox="1"/>
          <p:nvPr/>
        </p:nvSpPr>
        <p:spPr>
          <a:xfrm>
            <a:off x="7264400" y="5767388"/>
            <a:ext cx="126682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800" i="1" dirty="0">
                <a:latin typeface="Times New Roman" panose="02020603050405020304" pitchFamily="18" charset="0"/>
              </a:rPr>
              <a:t>-</a:t>
            </a:r>
            <a:r>
              <a:rPr lang="en-US" altLang="zh-CN" sz="2800" dirty="0">
                <a:latin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</a:rPr>
              <a:t>u</a:t>
            </a:r>
            <a:r>
              <a:rPr lang="en-US" altLang="zh-CN" dirty="0">
                <a:latin typeface="Times New Roman" panose="02020603050405020304" pitchFamily="18" charset="0"/>
              </a:rPr>
              <a:t>z+</a:t>
            </a:r>
            <a:r>
              <a:rPr lang="en-US" altLang="zh-CN" sz="2800" i="1" dirty="0">
                <a:latin typeface="Times New Roman" panose="02020603050405020304" pitchFamily="18" charset="0"/>
              </a:rPr>
              <a:t>u</a:t>
            </a:r>
            <a:r>
              <a:rPr lang="en-US" altLang="zh-CN" sz="1400" dirty="0">
                <a:latin typeface="Times New Roman" panose="02020603050405020304" pitchFamily="18" charset="0"/>
              </a:rPr>
              <a:t>D</a:t>
            </a:r>
            <a:r>
              <a:rPr lang="en-US" altLang="zh-CN" sz="2800" dirty="0">
                <a:latin typeface="Times New Roman" panose="02020603050405020304" pitchFamily="18" charset="0"/>
              </a:rPr>
              <a:t>)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9218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0700" y="1590675"/>
          <a:ext cx="3709988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485900" imgH="457200" progId="Equation.KSEE3">
                  <p:embed/>
                </p:oleObj>
              </mc:Choice>
              <mc:Fallback>
                <p:oleObj name="" r:id="rId3" imgW="1485900" imgH="457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0700" y="1590675"/>
                        <a:ext cx="3709988" cy="1141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2" name="Line 35"/>
          <p:cNvSpPr/>
          <p:nvPr/>
        </p:nvSpPr>
        <p:spPr>
          <a:xfrm>
            <a:off x="5653088" y="2552700"/>
            <a:ext cx="2925762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233" name="Line 36"/>
          <p:cNvSpPr/>
          <p:nvPr/>
        </p:nvSpPr>
        <p:spPr>
          <a:xfrm flipV="1">
            <a:off x="6978650" y="1752600"/>
            <a:ext cx="9525" cy="17145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234" name="Line 37"/>
          <p:cNvSpPr/>
          <p:nvPr/>
        </p:nvSpPr>
        <p:spPr>
          <a:xfrm>
            <a:off x="5986463" y="2101850"/>
            <a:ext cx="990600" cy="0"/>
          </a:xfrm>
          <a:prstGeom prst="line">
            <a:avLst/>
          </a:prstGeom>
          <a:ln w="28575" cap="flat" cmpd="sng">
            <a:solidFill>
              <a:srgbClr val="0000FE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35" name="Line 38"/>
          <p:cNvSpPr/>
          <p:nvPr/>
        </p:nvSpPr>
        <p:spPr>
          <a:xfrm>
            <a:off x="6972300" y="2987675"/>
            <a:ext cx="990600" cy="0"/>
          </a:xfrm>
          <a:prstGeom prst="line">
            <a:avLst/>
          </a:prstGeom>
          <a:ln w="28575" cap="flat" cmpd="sng">
            <a:solidFill>
              <a:srgbClr val="0000FE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36" name="Text Box 42"/>
          <p:cNvSpPr txBox="1"/>
          <p:nvPr/>
        </p:nvSpPr>
        <p:spPr>
          <a:xfrm>
            <a:off x="6967538" y="1370013"/>
            <a:ext cx="4889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800" i="1" dirty="0">
                <a:latin typeface="Times New Roman" panose="02020603050405020304" pitchFamily="18" charset="0"/>
              </a:rPr>
              <a:t>u</a:t>
            </a:r>
            <a:r>
              <a:rPr lang="en-US" altLang="zh-CN" dirty="0">
                <a:latin typeface="Arial" panose="020B0604020202020204" pitchFamily="34" charset="0"/>
              </a:rPr>
              <a:t>o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9237" name="Text Box 43"/>
          <p:cNvSpPr txBox="1"/>
          <p:nvPr/>
        </p:nvSpPr>
        <p:spPr>
          <a:xfrm>
            <a:off x="8308975" y="2046288"/>
            <a:ext cx="4254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800" i="1" dirty="0">
                <a:latin typeface="Times New Roman" panose="02020603050405020304" pitchFamily="18" charset="0"/>
              </a:rPr>
              <a:t>u</a:t>
            </a:r>
            <a:r>
              <a:rPr lang="en-US" altLang="zh-CN" dirty="0">
                <a:latin typeface="Times New Roman" panose="02020603050405020304" pitchFamily="18" charset="0"/>
              </a:rPr>
              <a:t>i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9238" name="Text Box 42"/>
          <p:cNvSpPr txBox="1"/>
          <p:nvPr/>
        </p:nvSpPr>
        <p:spPr>
          <a:xfrm>
            <a:off x="5653088" y="1568450"/>
            <a:ext cx="1084262" cy="512763"/>
          </a:xfrm>
          <a:prstGeom prst="rect">
            <a:avLst/>
          </a:prstGeom>
          <a:noFill/>
          <a:ln w="9525">
            <a:noFill/>
          </a:ln>
        </p:spPr>
        <p:txBody>
          <a:bodyPr wrap="none"/>
          <a:p>
            <a:r>
              <a:rPr lang="en-US" altLang="zh-CN" sz="2800" i="1" dirty="0">
                <a:latin typeface="Times New Roman" panose="02020603050405020304" pitchFamily="18" charset="0"/>
              </a:rPr>
              <a:t>u</a:t>
            </a:r>
            <a:r>
              <a:rPr lang="en-US" altLang="zh-CN" dirty="0">
                <a:latin typeface="Times New Roman" panose="02020603050405020304" pitchFamily="18" charset="0"/>
              </a:rPr>
              <a:t>z+</a:t>
            </a:r>
            <a:r>
              <a:rPr lang="en-US" altLang="zh-CN" sz="2800" i="1" dirty="0">
                <a:latin typeface="Times New Roman" panose="02020603050405020304" pitchFamily="18" charset="0"/>
              </a:rPr>
              <a:t>u</a:t>
            </a:r>
            <a:r>
              <a:rPr lang="en-US" altLang="zh-CN" sz="1400" dirty="0">
                <a:latin typeface="Times New Roman" panose="02020603050405020304" pitchFamily="18" charset="0"/>
              </a:rPr>
              <a:t>D</a:t>
            </a:r>
            <a:endParaRPr lang="en-US" altLang="zh-CN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239" name="Text Box 42"/>
          <p:cNvSpPr txBox="1"/>
          <p:nvPr/>
        </p:nvSpPr>
        <p:spPr>
          <a:xfrm>
            <a:off x="7054850" y="3057525"/>
            <a:ext cx="126682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800" i="1" dirty="0">
                <a:latin typeface="Times New Roman" panose="02020603050405020304" pitchFamily="18" charset="0"/>
              </a:rPr>
              <a:t>-</a:t>
            </a:r>
            <a:r>
              <a:rPr lang="en-US" altLang="zh-CN" sz="2800" dirty="0">
                <a:latin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</a:rPr>
              <a:t>u</a:t>
            </a:r>
            <a:r>
              <a:rPr lang="en-US" altLang="zh-CN" dirty="0">
                <a:latin typeface="Times New Roman" panose="02020603050405020304" pitchFamily="18" charset="0"/>
              </a:rPr>
              <a:t>z+</a:t>
            </a:r>
            <a:r>
              <a:rPr lang="en-US" altLang="zh-CN" sz="2800" i="1" dirty="0">
                <a:latin typeface="Times New Roman" panose="02020603050405020304" pitchFamily="18" charset="0"/>
              </a:rPr>
              <a:t>u</a:t>
            </a:r>
            <a:r>
              <a:rPr lang="en-US" altLang="zh-CN" sz="1400" dirty="0">
                <a:latin typeface="Times New Roman" panose="02020603050405020304" pitchFamily="18" charset="0"/>
              </a:rPr>
              <a:t>D</a:t>
            </a:r>
            <a:r>
              <a:rPr lang="en-US" altLang="zh-CN" sz="2800" dirty="0">
                <a:latin typeface="Times New Roman" panose="02020603050405020304" pitchFamily="18" charset="0"/>
              </a:rPr>
              <a:t>)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240" name="文本框 1"/>
          <p:cNvSpPr txBox="1"/>
          <p:nvPr/>
        </p:nvSpPr>
        <p:spPr>
          <a:xfrm>
            <a:off x="6099175" y="3573463"/>
            <a:ext cx="2098675" cy="3984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理想传输曲线</a:t>
            </a:r>
            <a:endParaRPr lang="zh-CN" altLang="en-US" sz="20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9241" name="文本框 2"/>
          <p:cNvSpPr txBox="1"/>
          <p:nvPr/>
        </p:nvSpPr>
        <p:spPr>
          <a:xfrm>
            <a:off x="6224588" y="6354763"/>
            <a:ext cx="2097087" cy="3984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实际传输曲线</a:t>
            </a:r>
            <a:endParaRPr lang="zh-CN" altLang="en-US" sz="20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9242" name="Line 41"/>
          <p:cNvSpPr/>
          <p:nvPr/>
        </p:nvSpPr>
        <p:spPr>
          <a:xfrm>
            <a:off x="7275513" y="4692650"/>
            <a:ext cx="1587" cy="1630363"/>
          </a:xfrm>
          <a:prstGeom prst="line">
            <a:avLst/>
          </a:prstGeom>
          <a:ln w="9525" cap="flat" cmpd="sng">
            <a:solidFill>
              <a:srgbClr val="0000FF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9243" name="Line 39"/>
          <p:cNvSpPr/>
          <p:nvPr/>
        </p:nvSpPr>
        <p:spPr>
          <a:xfrm>
            <a:off x="7004050" y="4714875"/>
            <a:ext cx="131763" cy="1174750"/>
          </a:xfrm>
          <a:prstGeom prst="line">
            <a:avLst/>
          </a:prstGeom>
          <a:ln w="28575" cap="flat" cmpd="sng">
            <a:solidFill>
              <a:srgbClr val="0000FE"/>
            </a:solidFill>
            <a:prstDash val="solid"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4"/>
          <p:cNvGrpSpPr/>
          <p:nvPr/>
        </p:nvGrpSpPr>
        <p:grpSpPr>
          <a:xfrm>
            <a:off x="2659063" y="2311400"/>
            <a:ext cx="2632075" cy="1495425"/>
            <a:chOff x="704" y="2468"/>
            <a:chExt cx="1117" cy="528"/>
          </a:xfrm>
        </p:grpSpPr>
        <p:sp>
          <p:nvSpPr>
            <p:cNvPr id="21539" name="Freeform 5"/>
            <p:cNvSpPr/>
            <p:nvPr/>
          </p:nvSpPr>
          <p:spPr>
            <a:xfrm>
              <a:off x="704" y="2468"/>
              <a:ext cx="279" cy="264"/>
            </a:xfrm>
            <a:custGeom>
              <a:avLst/>
              <a:gdLst>
                <a:gd name="txL" fmla="*/ 0 w 782"/>
                <a:gd name="txT" fmla="*/ 0 h 433"/>
                <a:gd name="txR" fmla="*/ 782 w 782"/>
                <a:gd name="txB" fmla="*/ 433 h 433"/>
              </a:gdLst>
              <a:ahLst/>
              <a:cxnLst>
                <a:cxn ang="0">
                  <a:pos x="0" y="263"/>
                </a:cxn>
                <a:cxn ang="0">
                  <a:pos x="24" y="191"/>
                </a:cxn>
                <a:cxn ang="0">
                  <a:pos x="47" y="129"/>
                </a:cxn>
                <a:cxn ang="0">
                  <a:pos x="71" y="76"/>
                </a:cxn>
                <a:cxn ang="0">
                  <a:pos x="94" y="31"/>
                </a:cxn>
                <a:cxn ang="0">
                  <a:pos x="114" y="9"/>
                </a:cxn>
                <a:cxn ang="0">
                  <a:pos x="137" y="0"/>
                </a:cxn>
                <a:cxn ang="0">
                  <a:pos x="161" y="9"/>
                </a:cxn>
                <a:cxn ang="0">
                  <a:pos x="184" y="31"/>
                </a:cxn>
                <a:cxn ang="0">
                  <a:pos x="208" y="76"/>
                </a:cxn>
                <a:cxn ang="0">
                  <a:pos x="232" y="129"/>
                </a:cxn>
                <a:cxn ang="0">
                  <a:pos x="255" y="196"/>
                </a:cxn>
                <a:cxn ang="0">
                  <a:pos x="279" y="263"/>
                </a:cxn>
              </a:cxnLst>
              <a:rect l="txL" t="txT" r="txR" b="txB"/>
              <a:pathLst>
                <a:path w="782" h="433">
                  <a:moveTo>
                    <a:pt x="0" y="432"/>
                  </a:moveTo>
                  <a:lnTo>
                    <a:pt x="66" y="314"/>
                  </a:lnTo>
                  <a:lnTo>
                    <a:pt x="132" y="212"/>
                  </a:lnTo>
                  <a:lnTo>
                    <a:pt x="198" y="124"/>
                  </a:lnTo>
                  <a:lnTo>
                    <a:pt x="264" y="51"/>
                  </a:lnTo>
                  <a:lnTo>
                    <a:pt x="319" y="14"/>
                  </a:lnTo>
                  <a:lnTo>
                    <a:pt x="385" y="0"/>
                  </a:lnTo>
                  <a:lnTo>
                    <a:pt x="451" y="14"/>
                  </a:lnTo>
                  <a:lnTo>
                    <a:pt x="517" y="51"/>
                  </a:lnTo>
                  <a:lnTo>
                    <a:pt x="583" y="124"/>
                  </a:lnTo>
                  <a:lnTo>
                    <a:pt x="649" y="212"/>
                  </a:lnTo>
                  <a:lnTo>
                    <a:pt x="715" y="322"/>
                  </a:lnTo>
                  <a:lnTo>
                    <a:pt x="781" y="432"/>
                  </a:lnTo>
                </a:path>
              </a:pathLst>
            </a:custGeom>
            <a:noFill/>
            <a:ln w="38100" cap="rnd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540" name="Freeform 6"/>
            <p:cNvSpPr/>
            <p:nvPr/>
          </p:nvSpPr>
          <p:spPr>
            <a:xfrm>
              <a:off x="982" y="2732"/>
              <a:ext cx="280" cy="264"/>
            </a:xfrm>
            <a:custGeom>
              <a:avLst/>
              <a:gdLst>
                <a:gd name="txL" fmla="*/ 0 w 784"/>
                <a:gd name="txT" fmla="*/ 0 h 433"/>
                <a:gd name="txR" fmla="*/ 784 w 784"/>
                <a:gd name="txB" fmla="*/ 433 h 433"/>
              </a:gdLst>
              <a:ahLst/>
              <a:cxnLst>
                <a:cxn ang="0">
                  <a:pos x="280" y="0"/>
                </a:cxn>
                <a:cxn ang="0">
                  <a:pos x="256" y="71"/>
                </a:cxn>
                <a:cxn ang="0">
                  <a:pos x="232" y="134"/>
                </a:cxn>
                <a:cxn ang="0">
                  <a:pos x="209" y="187"/>
                </a:cxn>
                <a:cxn ang="0">
                  <a:pos x="185" y="232"/>
                </a:cxn>
                <a:cxn ang="0">
                  <a:pos x="165" y="254"/>
                </a:cxn>
                <a:cxn ang="0">
                  <a:pos x="142" y="263"/>
                </a:cxn>
                <a:cxn ang="0">
                  <a:pos x="118" y="254"/>
                </a:cxn>
                <a:cxn ang="0">
                  <a:pos x="94" y="232"/>
                </a:cxn>
                <a:cxn ang="0">
                  <a:pos x="71" y="187"/>
                </a:cxn>
                <a:cxn ang="0">
                  <a:pos x="47" y="134"/>
                </a:cxn>
                <a:cxn ang="0">
                  <a:pos x="24" y="66"/>
                </a:cxn>
                <a:cxn ang="0">
                  <a:pos x="0" y="0"/>
                </a:cxn>
              </a:cxnLst>
              <a:rect l="txL" t="txT" r="txR" b="txB"/>
              <a:pathLst>
                <a:path w="784" h="433">
                  <a:moveTo>
                    <a:pt x="783" y="0"/>
                  </a:moveTo>
                  <a:lnTo>
                    <a:pt x="716" y="117"/>
                  </a:lnTo>
                  <a:lnTo>
                    <a:pt x="650" y="219"/>
                  </a:lnTo>
                  <a:lnTo>
                    <a:pt x="584" y="307"/>
                  </a:lnTo>
                  <a:lnTo>
                    <a:pt x="518" y="380"/>
                  </a:lnTo>
                  <a:lnTo>
                    <a:pt x="463" y="417"/>
                  </a:lnTo>
                  <a:lnTo>
                    <a:pt x="397" y="432"/>
                  </a:lnTo>
                  <a:lnTo>
                    <a:pt x="330" y="417"/>
                  </a:lnTo>
                  <a:lnTo>
                    <a:pt x="264" y="380"/>
                  </a:lnTo>
                  <a:lnTo>
                    <a:pt x="198" y="307"/>
                  </a:lnTo>
                  <a:lnTo>
                    <a:pt x="132" y="219"/>
                  </a:lnTo>
                  <a:lnTo>
                    <a:pt x="66" y="109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541" name="Freeform 7"/>
            <p:cNvSpPr/>
            <p:nvPr/>
          </p:nvSpPr>
          <p:spPr>
            <a:xfrm>
              <a:off x="1263" y="2468"/>
              <a:ext cx="279" cy="264"/>
            </a:xfrm>
            <a:custGeom>
              <a:avLst/>
              <a:gdLst>
                <a:gd name="txL" fmla="*/ 0 w 782"/>
                <a:gd name="txT" fmla="*/ 0 h 433"/>
                <a:gd name="txR" fmla="*/ 782 w 782"/>
                <a:gd name="txB" fmla="*/ 433 h 433"/>
              </a:gdLst>
              <a:ahLst/>
              <a:cxnLst>
                <a:cxn ang="0">
                  <a:pos x="0" y="263"/>
                </a:cxn>
                <a:cxn ang="0">
                  <a:pos x="24" y="191"/>
                </a:cxn>
                <a:cxn ang="0">
                  <a:pos x="47" y="129"/>
                </a:cxn>
                <a:cxn ang="0">
                  <a:pos x="71" y="76"/>
                </a:cxn>
                <a:cxn ang="0">
                  <a:pos x="94" y="31"/>
                </a:cxn>
                <a:cxn ang="0">
                  <a:pos x="114" y="9"/>
                </a:cxn>
                <a:cxn ang="0">
                  <a:pos x="137" y="0"/>
                </a:cxn>
                <a:cxn ang="0">
                  <a:pos x="161" y="9"/>
                </a:cxn>
                <a:cxn ang="0">
                  <a:pos x="184" y="31"/>
                </a:cxn>
                <a:cxn ang="0">
                  <a:pos x="208" y="76"/>
                </a:cxn>
                <a:cxn ang="0">
                  <a:pos x="232" y="129"/>
                </a:cxn>
                <a:cxn ang="0">
                  <a:pos x="255" y="196"/>
                </a:cxn>
                <a:cxn ang="0">
                  <a:pos x="279" y="263"/>
                </a:cxn>
              </a:cxnLst>
              <a:rect l="txL" t="txT" r="txR" b="txB"/>
              <a:pathLst>
                <a:path w="782" h="433">
                  <a:moveTo>
                    <a:pt x="0" y="432"/>
                  </a:moveTo>
                  <a:lnTo>
                    <a:pt x="66" y="314"/>
                  </a:lnTo>
                  <a:lnTo>
                    <a:pt x="132" y="212"/>
                  </a:lnTo>
                  <a:lnTo>
                    <a:pt x="198" y="124"/>
                  </a:lnTo>
                  <a:lnTo>
                    <a:pt x="264" y="51"/>
                  </a:lnTo>
                  <a:lnTo>
                    <a:pt x="319" y="14"/>
                  </a:lnTo>
                  <a:lnTo>
                    <a:pt x="385" y="0"/>
                  </a:lnTo>
                  <a:lnTo>
                    <a:pt x="451" y="14"/>
                  </a:lnTo>
                  <a:lnTo>
                    <a:pt x="517" y="51"/>
                  </a:lnTo>
                  <a:lnTo>
                    <a:pt x="583" y="124"/>
                  </a:lnTo>
                  <a:lnTo>
                    <a:pt x="649" y="212"/>
                  </a:lnTo>
                  <a:lnTo>
                    <a:pt x="715" y="322"/>
                  </a:lnTo>
                  <a:lnTo>
                    <a:pt x="781" y="432"/>
                  </a:lnTo>
                </a:path>
              </a:pathLst>
            </a:custGeom>
            <a:noFill/>
            <a:ln w="38100" cap="rnd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542" name="Freeform 8"/>
            <p:cNvSpPr/>
            <p:nvPr/>
          </p:nvSpPr>
          <p:spPr>
            <a:xfrm>
              <a:off x="1541" y="2732"/>
              <a:ext cx="280" cy="264"/>
            </a:xfrm>
            <a:custGeom>
              <a:avLst/>
              <a:gdLst>
                <a:gd name="txL" fmla="*/ 0 w 784"/>
                <a:gd name="txT" fmla="*/ 0 h 433"/>
                <a:gd name="txR" fmla="*/ 784 w 784"/>
                <a:gd name="txB" fmla="*/ 433 h 433"/>
              </a:gdLst>
              <a:ahLst/>
              <a:cxnLst>
                <a:cxn ang="0">
                  <a:pos x="280" y="0"/>
                </a:cxn>
                <a:cxn ang="0">
                  <a:pos x="256" y="71"/>
                </a:cxn>
                <a:cxn ang="0">
                  <a:pos x="232" y="134"/>
                </a:cxn>
                <a:cxn ang="0">
                  <a:pos x="209" y="187"/>
                </a:cxn>
                <a:cxn ang="0">
                  <a:pos x="185" y="232"/>
                </a:cxn>
                <a:cxn ang="0">
                  <a:pos x="165" y="254"/>
                </a:cxn>
                <a:cxn ang="0">
                  <a:pos x="142" y="263"/>
                </a:cxn>
                <a:cxn ang="0">
                  <a:pos x="118" y="254"/>
                </a:cxn>
                <a:cxn ang="0">
                  <a:pos x="94" y="232"/>
                </a:cxn>
                <a:cxn ang="0">
                  <a:pos x="71" y="187"/>
                </a:cxn>
                <a:cxn ang="0">
                  <a:pos x="47" y="134"/>
                </a:cxn>
                <a:cxn ang="0">
                  <a:pos x="24" y="66"/>
                </a:cxn>
                <a:cxn ang="0">
                  <a:pos x="0" y="0"/>
                </a:cxn>
              </a:cxnLst>
              <a:rect l="txL" t="txT" r="txR" b="txB"/>
              <a:pathLst>
                <a:path w="784" h="433">
                  <a:moveTo>
                    <a:pt x="783" y="0"/>
                  </a:moveTo>
                  <a:lnTo>
                    <a:pt x="716" y="117"/>
                  </a:lnTo>
                  <a:lnTo>
                    <a:pt x="650" y="219"/>
                  </a:lnTo>
                  <a:lnTo>
                    <a:pt x="584" y="307"/>
                  </a:lnTo>
                  <a:lnTo>
                    <a:pt x="518" y="380"/>
                  </a:lnTo>
                  <a:lnTo>
                    <a:pt x="463" y="417"/>
                  </a:lnTo>
                  <a:lnTo>
                    <a:pt x="397" y="432"/>
                  </a:lnTo>
                  <a:lnTo>
                    <a:pt x="330" y="417"/>
                  </a:lnTo>
                  <a:lnTo>
                    <a:pt x="264" y="380"/>
                  </a:lnTo>
                  <a:lnTo>
                    <a:pt x="198" y="307"/>
                  </a:lnTo>
                  <a:lnTo>
                    <a:pt x="132" y="219"/>
                  </a:lnTo>
                  <a:lnTo>
                    <a:pt x="66" y="109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2049463" y="1412875"/>
            <a:ext cx="3790950" cy="2667000"/>
            <a:chOff x="2913" y="174"/>
            <a:chExt cx="2388" cy="1680"/>
          </a:xfrm>
        </p:grpSpPr>
        <p:sp>
          <p:nvSpPr>
            <p:cNvPr id="21533" name="Text Box 10"/>
            <p:cNvSpPr txBox="1"/>
            <p:nvPr/>
          </p:nvSpPr>
          <p:spPr>
            <a:xfrm>
              <a:off x="4953" y="798"/>
              <a:ext cx="34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3200" b="1" dirty="0">
                  <a:latin typeface="Times New Roman" panose="02020603050405020304" pitchFamily="18" charset="0"/>
                  <a:ea typeface="楷体_GB2312" pitchFamily="49" charset="-122"/>
                </a:rPr>
                <a:t>t</a:t>
              </a:r>
              <a:endParaRPr lang="en-US" altLang="zh-CN" sz="3200" b="1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grpSp>
          <p:nvGrpSpPr>
            <p:cNvPr id="21534" name="Group 11"/>
            <p:cNvGrpSpPr/>
            <p:nvPr/>
          </p:nvGrpSpPr>
          <p:grpSpPr>
            <a:xfrm>
              <a:off x="2913" y="174"/>
              <a:ext cx="2388" cy="1680"/>
              <a:chOff x="2913" y="174"/>
              <a:chExt cx="2388" cy="1680"/>
            </a:xfrm>
          </p:grpSpPr>
          <p:sp>
            <p:nvSpPr>
              <p:cNvPr id="21535" name="Line 12"/>
              <p:cNvSpPr/>
              <p:nvPr/>
            </p:nvSpPr>
            <p:spPr>
              <a:xfrm>
                <a:off x="3177" y="1218"/>
                <a:ext cx="2124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grpSp>
            <p:nvGrpSpPr>
              <p:cNvPr id="21536" name="Group 13"/>
              <p:cNvGrpSpPr/>
              <p:nvPr/>
            </p:nvGrpSpPr>
            <p:grpSpPr>
              <a:xfrm>
                <a:off x="2913" y="174"/>
                <a:ext cx="444" cy="1680"/>
                <a:chOff x="2913" y="174"/>
                <a:chExt cx="444" cy="1680"/>
              </a:xfrm>
            </p:grpSpPr>
            <p:sp>
              <p:nvSpPr>
                <p:cNvPr id="21537" name="Line 14"/>
                <p:cNvSpPr/>
                <p:nvPr/>
              </p:nvSpPr>
              <p:spPr>
                <a:xfrm>
                  <a:off x="3297" y="450"/>
                  <a:ext cx="0" cy="1404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</p:spPr>
            </p:sp>
            <p:sp>
              <p:nvSpPr>
                <p:cNvPr id="21538" name="Text Box 15"/>
                <p:cNvSpPr txBox="1"/>
                <p:nvPr/>
              </p:nvSpPr>
              <p:spPr>
                <a:xfrm>
                  <a:off x="2913" y="174"/>
                  <a:ext cx="444" cy="36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>
                  <a:spAutoFit/>
                </a:bodyPr>
                <a:p>
                  <a:pPr algn="ctr" eaLnBrk="0" hangingPunct="0">
                    <a:spcBef>
                      <a:spcPct val="50000"/>
                    </a:spcBef>
                  </a:pPr>
                  <a:r>
                    <a:rPr lang="en-US" altLang="zh-CN" sz="3200" b="1" i="1" dirty="0">
                      <a:latin typeface="Times New Roman" panose="02020603050405020304" pitchFamily="18" charset="0"/>
                      <a:ea typeface="楷体_GB2312" pitchFamily="49" charset="-122"/>
                    </a:rPr>
                    <a:t>u</a:t>
                  </a:r>
                  <a:r>
                    <a:rPr lang="en-US" altLang="zh-CN" sz="3200" b="1" baseline="-25000" dirty="0">
                      <a:latin typeface="Times New Roman" panose="02020603050405020304" pitchFamily="18" charset="0"/>
                      <a:ea typeface="楷体_GB2312" pitchFamily="49" charset="-122"/>
                    </a:rPr>
                    <a:t>i</a:t>
                  </a:r>
                  <a:endParaRPr lang="en-US" altLang="zh-CN" sz="3200" b="1" dirty="0"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</p:grpSp>
        </p:grpSp>
      </p:grpSp>
      <p:grpSp>
        <p:nvGrpSpPr>
          <p:cNvPr id="6" name="Group 16"/>
          <p:cNvGrpSpPr/>
          <p:nvPr/>
        </p:nvGrpSpPr>
        <p:grpSpPr>
          <a:xfrm>
            <a:off x="2049463" y="3736975"/>
            <a:ext cx="3790950" cy="2667000"/>
            <a:chOff x="2913" y="1638"/>
            <a:chExt cx="2388" cy="1680"/>
          </a:xfrm>
        </p:grpSpPr>
        <p:sp>
          <p:nvSpPr>
            <p:cNvPr id="21529" name="Text Box 17"/>
            <p:cNvSpPr txBox="1"/>
            <p:nvPr/>
          </p:nvSpPr>
          <p:spPr>
            <a:xfrm>
              <a:off x="4953" y="2262"/>
              <a:ext cx="34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3200" b="1" dirty="0">
                  <a:latin typeface="Times New Roman" panose="02020603050405020304" pitchFamily="18" charset="0"/>
                  <a:ea typeface="楷体_GB2312" pitchFamily="49" charset="-122"/>
                </a:rPr>
                <a:t>t</a:t>
              </a:r>
              <a:endParaRPr lang="en-US" altLang="zh-CN" sz="3200" b="1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1530" name="Line 18"/>
            <p:cNvSpPr/>
            <p:nvPr/>
          </p:nvSpPr>
          <p:spPr>
            <a:xfrm>
              <a:off x="3177" y="2682"/>
              <a:ext cx="2124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1531" name="Line 19"/>
            <p:cNvSpPr/>
            <p:nvPr/>
          </p:nvSpPr>
          <p:spPr>
            <a:xfrm>
              <a:off x="3297" y="1914"/>
              <a:ext cx="0" cy="140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21532" name="Text Box 20"/>
            <p:cNvSpPr txBox="1"/>
            <p:nvPr/>
          </p:nvSpPr>
          <p:spPr>
            <a:xfrm>
              <a:off x="2913" y="1638"/>
              <a:ext cx="444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3200" b="1" i="1" dirty="0"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lang="en-US" altLang="zh-CN" sz="3200" b="1" baseline="-25000" dirty="0">
                  <a:latin typeface="Times New Roman" panose="02020603050405020304" pitchFamily="18" charset="0"/>
                  <a:ea typeface="楷体_GB2312" pitchFamily="49" charset="-122"/>
                </a:rPr>
                <a:t>o</a:t>
              </a:r>
              <a:endParaRPr lang="en-US" altLang="zh-CN" sz="3200" b="1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grpSp>
        <p:nvGrpSpPr>
          <p:cNvPr id="7" name="Group 21"/>
          <p:cNvGrpSpPr/>
          <p:nvPr/>
        </p:nvGrpSpPr>
        <p:grpSpPr>
          <a:xfrm>
            <a:off x="3325813" y="3041650"/>
            <a:ext cx="1905000" cy="2362200"/>
            <a:chOff x="3600" y="1200"/>
            <a:chExt cx="864" cy="1488"/>
          </a:xfrm>
        </p:grpSpPr>
        <p:sp>
          <p:nvSpPr>
            <p:cNvPr id="21525" name="Line 22"/>
            <p:cNvSpPr/>
            <p:nvPr/>
          </p:nvSpPr>
          <p:spPr>
            <a:xfrm>
              <a:off x="3600" y="1200"/>
              <a:ext cx="0" cy="1488"/>
            </a:xfrm>
            <a:prstGeom prst="line">
              <a:avLst/>
            </a:prstGeom>
            <a:ln w="28575" cap="flat" cmpd="sng">
              <a:solidFill>
                <a:srgbClr val="00CCFF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21526" name="Line 23"/>
            <p:cNvSpPr/>
            <p:nvPr/>
          </p:nvSpPr>
          <p:spPr>
            <a:xfrm>
              <a:off x="3888" y="1200"/>
              <a:ext cx="0" cy="1488"/>
            </a:xfrm>
            <a:prstGeom prst="line">
              <a:avLst/>
            </a:prstGeom>
            <a:ln w="28575" cap="flat" cmpd="sng">
              <a:solidFill>
                <a:srgbClr val="00CCFF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21527" name="Line 24"/>
            <p:cNvSpPr/>
            <p:nvPr/>
          </p:nvSpPr>
          <p:spPr>
            <a:xfrm>
              <a:off x="4176" y="1200"/>
              <a:ext cx="0" cy="1488"/>
            </a:xfrm>
            <a:prstGeom prst="line">
              <a:avLst/>
            </a:prstGeom>
            <a:ln w="28575" cap="flat" cmpd="sng">
              <a:solidFill>
                <a:srgbClr val="00CCFF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21528" name="Line 25"/>
            <p:cNvSpPr/>
            <p:nvPr/>
          </p:nvSpPr>
          <p:spPr>
            <a:xfrm>
              <a:off x="4464" y="1200"/>
              <a:ext cx="0" cy="1488"/>
            </a:xfrm>
            <a:prstGeom prst="line">
              <a:avLst/>
            </a:prstGeom>
            <a:ln w="28575" cap="flat" cmpd="sng">
              <a:solidFill>
                <a:srgbClr val="00CCFF"/>
              </a:solidFill>
              <a:prstDash val="dash"/>
              <a:headEnd type="none" w="med" len="med"/>
              <a:tailEnd type="none" w="med" len="med"/>
            </a:ln>
          </p:spPr>
        </p:sp>
      </p:grpSp>
      <p:grpSp>
        <p:nvGrpSpPr>
          <p:cNvPr id="8" name="Group 45"/>
          <p:cNvGrpSpPr/>
          <p:nvPr/>
        </p:nvGrpSpPr>
        <p:grpSpPr>
          <a:xfrm>
            <a:off x="1260475" y="4337050"/>
            <a:ext cx="1609725" cy="1949450"/>
            <a:chOff x="2416" y="2027"/>
            <a:chExt cx="1014" cy="1228"/>
          </a:xfrm>
        </p:grpSpPr>
        <p:sp>
          <p:nvSpPr>
            <p:cNvPr id="21523" name="Text Box 46"/>
            <p:cNvSpPr txBox="1"/>
            <p:nvPr/>
          </p:nvSpPr>
          <p:spPr>
            <a:xfrm>
              <a:off x="2416" y="2027"/>
              <a:ext cx="858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800" b="1" dirty="0">
                  <a:latin typeface="Times New Roman" panose="02020603050405020304" pitchFamily="18" charset="0"/>
                  <a:ea typeface="楷体_GB2312" pitchFamily="49" charset="-122"/>
                </a:rPr>
                <a:t>  +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lang="en-US" altLang="zh-CN" sz="2800" b="1" baseline="-25000" dirty="0">
                  <a:latin typeface="Times New Roman" panose="02020603050405020304" pitchFamily="18" charset="0"/>
                  <a:ea typeface="楷体_GB2312" pitchFamily="49" charset="-122"/>
                </a:rPr>
                <a:t>Z+D</a:t>
              </a:r>
              <a:endParaRPr lang="en-US" altLang="zh-CN" sz="2800" b="1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1524" name="Text Box 47"/>
            <p:cNvSpPr txBox="1"/>
            <p:nvPr/>
          </p:nvSpPr>
          <p:spPr>
            <a:xfrm>
              <a:off x="2461" y="2928"/>
              <a:ext cx="969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800" b="1" dirty="0">
                  <a:latin typeface="Times New Roman" panose="02020603050405020304" pitchFamily="18" charset="0"/>
                  <a:ea typeface="楷体_GB2312" pitchFamily="49" charset="-122"/>
                </a:rPr>
                <a:t>   –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lang="en-US" altLang="zh-CN" sz="2800" b="1" baseline="-25000" dirty="0">
                  <a:latin typeface="Times New Roman" panose="02020603050405020304" pitchFamily="18" charset="0"/>
                  <a:ea typeface="楷体_GB2312" pitchFamily="49" charset="-122"/>
                </a:rPr>
                <a:t>Z+D</a:t>
              </a:r>
              <a:endParaRPr lang="en-US" altLang="zh-CN" sz="2800" b="1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grpSp>
        <p:nvGrpSpPr>
          <p:cNvPr id="9" name="Group 66"/>
          <p:cNvGrpSpPr/>
          <p:nvPr/>
        </p:nvGrpSpPr>
        <p:grpSpPr>
          <a:xfrm>
            <a:off x="2689225" y="4702175"/>
            <a:ext cx="2543175" cy="1384300"/>
            <a:chOff x="3313" y="3047"/>
            <a:chExt cx="1602" cy="872"/>
          </a:xfrm>
        </p:grpSpPr>
        <p:grpSp>
          <p:nvGrpSpPr>
            <p:cNvPr id="21513" name="Group 50"/>
            <p:cNvGrpSpPr/>
            <p:nvPr/>
          </p:nvGrpSpPr>
          <p:grpSpPr>
            <a:xfrm>
              <a:off x="3313" y="3047"/>
              <a:ext cx="1270" cy="864"/>
              <a:chOff x="3120" y="2112"/>
              <a:chExt cx="2160" cy="864"/>
            </a:xfrm>
          </p:grpSpPr>
          <p:sp>
            <p:nvSpPr>
              <p:cNvPr id="21516" name="Line 51"/>
              <p:cNvSpPr/>
              <p:nvPr/>
            </p:nvSpPr>
            <p:spPr>
              <a:xfrm>
                <a:off x="3120" y="2976"/>
                <a:ext cx="672" cy="0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517" name="Line 52"/>
              <p:cNvSpPr/>
              <p:nvPr/>
            </p:nvSpPr>
            <p:spPr>
              <a:xfrm flipV="1">
                <a:off x="3792" y="2112"/>
                <a:ext cx="0" cy="864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518" name="Line 53"/>
              <p:cNvSpPr/>
              <p:nvPr/>
            </p:nvSpPr>
            <p:spPr>
              <a:xfrm>
                <a:off x="3792" y="2112"/>
                <a:ext cx="672" cy="0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519" name="Line 54"/>
              <p:cNvSpPr/>
              <p:nvPr/>
            </p:nvSpPr>
            <p:spPr>
              <a:xfrm>
                <a:off x="4464" y="2112"/>
                <a:ext cx="0" cy="864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520" name="Line 55"/>
              <p:cNvSpPr/>
              <p:nvPr/>
            </p:nvSpPr>
            <p:spPr>
              <a:xfrm>
                <a:off x="4464" y="2976"/>
                <a:ext cx="672" cy="0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521" name="Line 56"/>
              <p:cNvSpPr/>
              <p:nvPr/>
            </p:nvSpPr>
            <p:spPr>
              <a:xfrm flipV="1">
                <a:off x="5136" y="2112"/>
                <a:ext cx="0" cy="864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522" name="Line 57"/>
              <p:cNvSpPr/>
              <p:nvPr/>
            </p:nvSpPr>
            <p:spPr>
              <a:xfrm>
                <a:off x="5136" y="2112"/>
                <a:ext cx="144" cy="0"/>
              </a:xfrm>
              <a:prstGeom prst="line">
                <a:avLst/>
              </a:prstGeom>
              <a:ln w="38100" cap="flat" cmpd="sng">
                <a:solidFill>
                  <a:srgbClr val="FFFF99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21514" name="Line 61"/>
            <p:cNvSpPr/>
            <p:nvPr/>
          </p:nvSpPr>
          <p:spPr>
            <a:xfrm>
              <a:off x="4520" y="3055"/>
              <a:ext cx="395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15" name="Line 62"/>
            <p:cNvSpPr/>
            <p:nvPr/>
          </p:nvSpPr>
          <p:spPr>
            <a:xfrm>
              <a:off x="4915" y="3055"/>
              <a:ext cx="0" cy="864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21512" name="Text Box 4"/>
          <p:cNvSpPr txBox="1"/>
          <p:nvPr/>
        </p:nvSpPr>
        <p:spPr>
          <a:xfrm>
            <a:off x="574675" y="800100"/>
            <a:ext cx="7993063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5.</a:t>
            </a:r>
            <a:r>
              <a:rPr lang="zh-CN" altLang="en-US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过零电压比较器输入输出波形</a:t>
            </a:r>
            <a:endParaRPr lang="en-US" altLang="zh-CN" sz="2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2530" name="Text Box 4"/>
          <p:cNvSpPr txBox="1"/>
          <p:nvPr/>
        </p:nvSpPr>
        <p:spPr>
          <a:xfrm>
            <a:off x="574675" y="800100"/>
            <a:ext cx="7993063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5.</a:t>
            </a:r>
            <a:r>
              <a:rPr lang="zh-CN" altLang="en-US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过零电压比较器输入输出波形</a:t>
            </a:r>
            <a:endParaRPr lang="en-US" altLang="zh-CN" sz="2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22531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338" y="1557338"/>
            <a:ext cx="8153400" cy="5067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1700213"/>
            <a:ext cx="7639050" cy="4819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Text Box 4"/>
          <p:cNvSpPr txBox="1"/>
          <p:nvPr/>
        </p:nvSpPr>
        <p:spPr>
          <a:xfrm>
            <a:off x="574675" y="800100"/>
            <a:ext cx="7993063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5.</a:t>
            </a:r>
            <a:r>
              <a:rPr lang="zh-CN" altLang="en-US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过零电压比较器传输曲线</a:t>
            </a:r>
            <a:endParaRPr lang="en-US" altLang="zh-CN" sz="28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grpSp>
        <p:nvGrpSpPr>
          <p:cNvPr id="24578" name="Group 4"/>
          <p:cNvGrpSpPr>
            <a:grpSpLocks noChangeAspect="1"/>
          </p:cNvGrpSpPr>
          <p:nvPr/>
        </p:nvGrpSpPr>
        <p:grpSpPr>
          <a:xfrm>
            <a:off x="469900" y="2190750"/>
            <a:ext cx="8674100" cy="3435350"/>
            <a:chOff x="431" y="1434"/>
            <a:chExt cx="5329" cy="2110"/>
          </a:xfrm>
        </p:grpSpPr>
        <p:sp>
          <p:nvSpPr>
            <p:cNvPr id="24580" name="AutoShape 5"/>
            <p:cNvSpPr>
              <a:spLocks noChangeAspect="1" noTextEdit="1"/>
            </p:cNvSpPr>
            <p:nvPr/>
          </p:nvSpPr>
          <p:spPr>
            <a:xfrm>
              <a:off x="431" y="1434"/>
              <a:ext cx="5329" cy="211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24581" name="Group 6"/>
            <p:cNvGrpSpPr/>
            <p:nvPr/>
          </p:nvGrpSpPr>
          <p:grpSpPr>
            <a:xfrm>
              <a:off x="431" y="1434"/>
              <a:ext cx="5319" cy="2100"/>
              <a:chOff x="431" y="1434"/>
              <a:chExt cx="5319" cy="2100"/>
            </a:xfrm>
          </p:grpSpPr>
          <p:sp>
            <p:nvSpPr>
              <p:cNvPr id="24817" name="Rectangle 7"/>
              <p:cNvSpPr/>
              <p:nvPr/>
            </p:nvSpPr>
            <p:spPr>
              <a:xfrm>
                <a:off x="1636" y="1788"/>
                <a:ext cx="711" cy="640"/>
              </a:xfrm>
              <a:prstGeom prst="rect">
                <a:avLst/>
              </a:prstGeom>
              <a:noFill/>
              <a:ln w="14288" cap="flat" cmpd="sng">
                <a:solidFill>
                  <a:srgbClr val="0000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18" name="Line 8"/>
              <p:cNvSpPr/>
              <p:nvPr/>
            </p:nvSpPr>
            <p:spPr>
              <a:xfrm>
                <a:off x="785" y="1859"/>
                <a:ext cx="851" cy="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819" name="Line 9"/>
              <p:cNvSpPr/>
              <p:nvPr/>
            </p:nvSpPr>
            <p:spPr>
              <a:xfrm>
                <a:off x="1494" y="2355"/>
                <a:ext cx="142" cy="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820" name="Rectangle 10"/>
              <p:cNvSpPr/>
              <p:nvPr/>
            </p:nvSpPr>
            <p:spPr>
              <a:xfrm>
                <a:off x="998" y="1788"/>
                <a:ext cx="356" cy="144"/>
              </a:xfrm>
              <a:prstGeom prst="rect">
                <a:avLst/>
              </a:prstGeom>
              <a:solidFill>
                <a:srgbClr val="FFFFFF"/>
              </a:solidFill>
              <a:ln w="14288" cap="flat" cmpd="sng">
                <a:solidFill>
                  <a:srgbClr val="0000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21" name="Line 11"/>
              <p:cNvSpPr/>
              <p:nvPr/>
            </p:nvSpPr>
            <p:spPr>
              <a:xfrm>
                <a:off x="2345" y="2143"/>
                <a:ext cx="851" cy="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grpSp>
            <p:nvGrpSpPr>
              <p:cNvPr id="24822" name="Group 12"/>
              <p:cNvGrpSpPr/>
              <p:nvPr/>
            </p:nvGrpSpPr>
            <p:grpSpPr>
              <a:xfrm>
                <a:off x="1991" y="1859"/>
                <a:ext cx="71" cy="71"/>
                <a:chOff x="1991" y="1859"/>
                <a:chExt cx="71" cy="71"/>
              </a:xfrm>
            </p:grpSpPr>
            <p:sp>
              <p:nvSpPr>
                <p:cNvPr id="24928" name="Line 13"/>
                <p:cNvSpPr/>
                <p:nvPr/>
              </p:nvSpPr>
              <p:spPr>
                <a:xfrm>
                  <a:off x="1991" y="1859"/>
                  <a:ext cx="1" cy="71"/>
                </a:xfrm>
                <a:prstGeom prst="line">
                  <a:avLst/>
                </a:prstGeom>
                <a:ln w="14288" cap="flat" cmpd="sng">
                  <a:solidFill>
                    <a:srgbClr val="000066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4929" name="Line 14"/>
                <p:cNvSpPr/>
                <p:nvPr/>
              </p:nvSpPr>
              <p:spPr>
                <a:xfrm>
                  <a:off x="1991" y="1859"/>
                  <a:ext cx="71" cy="36"/>
                </a:xfrm>
                <a:prstGeom prst="line">
                  <a:avLst/>
                </a:prstGeom>
                <a:ln w="14288" cap="flat" cmpd="sng">
                  <a:solidFill>
                    <a:srgbClr val="000066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4930" name="Line 15"/>
                <p:cNvSpPr/>
                <p:nvPr/>
              </p:nvSpPr>
              <p:spPr>
                <a:xfrm flipV="1">
                  <a:off x="1991" y="1895"/>
                  <a:ext cx="71" cy="35"/>
                </a:xfrm>
                <a:prstGeom prst="line">
                  <a:avLst/>
                </a:prstGeom>
                <a:ln w="14288" cap="flat" cmpd="sng">
                  <a:solidFill>
                    <a:srgbClr val="000066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4823" name="Rectangle 16"/>
              <p:cNvSpPr/>
              <p:nvPr/>
            </p:nvSpPr>
            <p:spPr>
              <a:xfrm>
                <a:off x="2062" y="1788"/>
                <a:ext cx="356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24" name="Rectangle 17"/>
              <p:cNvSpPr/>
              <p:nvPr/>
            </p:nvSpPr>
            <p:spPr>
              <a:xfrm>
                <a:off x="2147" y="1853"/>
                <a:ext cx="21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∞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25" name="Rectangle 18"/>
              <p:cNvSpPr/>
              <p:nvPr/>
            </p:nvSpPr>
            <p:spPr>
              <a:xfrm>
                <a:off x="1636" y="2214"/>
                <a:ext cx="253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26" name="Rectangle 19"/>
              <p:cNvSpPr/>
              <p:nvPr/>
            </p:nvSpPr>
            <p:spPr>
              <a:xfrm>
                <a:off x="1722" y="2265"/>
                <a:ext cx="139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27" name="Rectangle 20"/>
              <p:cNvSpPr/>
              <p:nvPr/>
            </p:nvSpPr>
            <p:spPr>
              <a:xfrm>
                <a:off x="2132" y="2001"/>
                <a:ext cx="253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28" name="Rectangle 21"/>
              <p:cNvSpPr/>
              <p:nvPr/>
            </p:nvSpPr>
            <p:spPr>
              <a:xfrm>
                <a:off x="2218" y="2053"/>
                <a:ext cx="139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29" name="Rectangle 22"/>
              <p:cNvSpPr/>
              <p:nvPr/>
            </p:nvSpPr>
            <p:spPr>
              <a:xfrm>
                <a:off x="1636" y="1647"/>
                <a:ext cx="285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30" name="Rectangle 23"/>
              <p:cNvSpPr/>
              <p:nvPr/>
            </p:nvSpPr>
            <p:spPr>
              <a:xfrm>
                <a:off x="1722" y="1698"/>
                <a:ext cx="130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_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31" name="Rectangle 24"/>
              <p:cNvSpPr/>
              <p:nvPr/>
            </p:nvSpPr>
            <p:spPr>
              <a:xfrm>
                <a:off x="1424" y="1859"/>
                <a:ext cx="285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32" name="Rectangle 25"/>
              <p:cNvSpPr/>
              <p:nvPr/>
            </p:nvSpPr>
            <p:spPr>
              <a:xfrm>
                <a:off x="1509" y="1911"/>
                <a:ext cx="130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33" name="Rectangle 26"/>
              <p:cNvSpPr/>
              <p:nvPr/>
            </p:nvSpPr>
            <p:spPr>
              <a:xfrm>
                <a:off x="1424" y="2143"/>
                <a:ext cx="285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34" name="Rectangle 27"/>
              <p:cNvSpPr/>
              <p:nvPr/>
            </p:nvSpPr>
            <p:spPr>
              <a:xfrm>
                <a:off x="1509" y="2194"/>
                <a:ext cx="130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35" name="Rectangle 28"/>
              <p:cNvSpPr/>
              <p:nvPr/>
            </p:nvSpPr>
            <p:spPr>
              <a:xfrm>
                <a:off x="2274" y="1930"/>
                <a:ext cx="285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36" name="Rectangle 29"/>
              <p:cNvSpPr/>
              <p:nvPr/>
            </p:nvSpPr>
            <p:spPr>
              <a:xfrm>
                <a:off x="2360" y="1982"/>
                <a:ext cx="130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37" name="Rectangle 30"/>
              <p:cNvSpPr/>
              <p:nvPr/>
            </p:nvSpPr>
            <p:spPr>
              <a:xfrm>
                <a:off x="1282" y="3206"/>
                <a:ext cx="1065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38" name="Rectangle 31"/>
              <p:cNvSpPr/>
              <p:nvPr/>
            </p:nvSpPr>
            <p:spPr>
              <a:xfrm>
                <a:off x="1367" y="3262"/>
                <a:ext cx="21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（</a:t>
                </a:r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39" name="Rectangle 32"/>
              <p:cNvSpPr/>
              <p:nvPr/>
            </p:nvSpPr>
            <p:spPr>
              <a:xfrm>
                <a:off x="1509" y="3258"/>
                <a:ext cx="121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40" name="Rectangle 33"/>
              <p:cNvSpPr/>
              <p:nvPr/>
            </p:nvSpPr>
            <p:spPr>
              <a:xfrm>
                <a:off x="1573" y="3262"/>
                <a:ext cx="21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）</a:t>
                </a:r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41" name="Rectangle 34"/>
              <p:cNvSpPr/>
              <p:nvPr/>
            </p:nvSpPr>
            <p:spPr>
              <a:xfrm>
                <a:off x="1715" y="3262"/>
                <a:ext cx="21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电</a:t>
                </a:r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42" name="Rectangle 35"/>
              <p:cNvSpPr/>
              <p:nvPr/>
            </p:nvSpPr>
            <p:spPr>
              <a:xfrm>
                <a:off x="1892" y="3262"/>
                <a:ext cx="362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路图</a:t>
                </a:r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43" name="Rectangle 36"/>
              <p:cNvSpPr/>
              <p:nvPr/>
            </p:nvSpPr>
            <p:spPr>
              <a:xfrm>
                <a:off x="431" y="1717"/>
                <a:ext cx="569" cy="34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44" name="Rectangle 37"/>
              <p:cNvSpPr/>
              <p:nvPr/>
            </p:nvSpPr>
            <p:spPr>
              <a:xfrm>
                <a:off x="517" y="1776"/>
                <a:ext cx="233" cy="2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2700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45" name="Rectangle 38"/>
              <p:cNvSpPr/>
              <p:nvPr/>
            </p:nvSpPr>
            <p:spPr>
              <a:xfrm>
                <a:off x="660" y="1776"/>
                <a:ext cx="195" cy="2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2700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u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46" name="Rectangle 39"/>
              <p:cNvSpPr/>
              <p:nvPr/>
            </p:nvSpPr>
            <p:spPr>
              <a:xfrm>
                <a:off x="766" y="1898"/>
                <a:ext cx="9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47" name="Rectangle 40"/>
              <p:cNvSpPr/>
              <p:nvPr/>
            </p:nvSpPr>
            <p:spPr>
              <a:xfrm>
                <a:off x="785" y="1576"/>
                <a:ext cx="711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48" name="Rectangle 41"/>
              <p:cNvSpPr/>
              <p:nvPr/>
            </p:nvSpPr>
            <p:spPr>
              <a:xfrm>
                <a:off x="871" y="1627"/>
                <a:ext cx="146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i="1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49" name="Rectangle 42"/>
              <p:cNvSpPr/>
              <p:nvPr/>
            </p:nvSpPr>
            <p:spPr>
              <a:xfrm>
                <a:off x="958" y="1704"/>
                <a:ext cx="134" cy="1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200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1  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50" name="Rectangle 43"/>
              <p:cNvSpPr/>
              <p:nvPr/>
            </p:nvSpPr>
            <p:spPr>
              <a:xfrm>
                <a:off x="1053" y="1627"/>
                <a:ext cx="275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10k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51" name="Rectangle 44"/>
              <p:cNvSpPr/>
              <p:nvPr/>
            </p:nvSpPr>
            <p:spPr>
              <a:xfrm>
                <a:off x="1266" y="1631"/>
                <a:ext cx="21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Ω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24852" name="Group 45"/>
              <p:cNvGrpSpPr/>
              <p:nvPr/>
            </p:nvGrpSpPr>
            <p:grpSpPr>
              <a:xfrm>
                <a:off x="4047" y="2380"/>
                <a:ext cx="1418" cy="93"/>
                <a:chOff x="4047" y="2380"/>
                <a:chExt cx="1418" cy="93"/>
              </a:xfrm>
            </p:grpSpPr>
            <p:sp>
              <p:nvSpPr>
                <p:cNvPr id="24926" name="Line 46"/>
                <p:cNvSpPr/>
                <p:nvPr/>
              </p:nvSpPr>
              <p:spPr>
                <a:xfrm>
                  <a:off x="4047" y="2426"/>
                  <a:ext cx="1329" cy="1"/>
                </a:xfrm>
                <a:prstGeom prst="line">
                  <a:avLst/>
                </a:prstGeom>
                <a:ln w="14288" cap="flat" cmpd="sng">
                  <a:solidFill>
                    <a:srgbClr val="000066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4927" name="Freeform 47"/>
                <p:cNvSpPr/>
                <p:nvPr/>
              </p:nvSpPr>
              <p:spPr>
                <a:xfrm>
                  <a:off x="5373" y="2380"/>
                  <a:ext cx="92" cy="93"/>
                </a:xfrm>
                <a:custGeom>
                  <a:avLst/>
                  <a:gdLst>
                    <a:gd name="txL" fmla="*/ 0 w 92"/>
                    <a:gd name="txT" fmla="*/ 0 h 93"/>
                    <a:gd name="txR" fmla="*/ 92 w 92"/>
                    <a:gd name="txB" fmla="*/ 93 h 93"/>
                  </a:gdLst>
                  <a:ahLst/>
                  <a:cxnLst>
                    <a:cxn ang="0">
                      <a:pos x="0" y="93"/>
                    </a:cxn>
                    <a:cxn ang="0">
                      <a:pos x="92" y="46"/>
                    </a:cxn>
                    <a:cxn ang="0">
                      <a:pos x="0" y="0"/>
                    </a:cxn>
                    <a:cxn ang="0">
                      <a:pos x="0" y="93"/>
                    </a:cxn>
                  </a:cxnLst>
                  <a:rect l="txL" t="txT" r="txR" b="txB"/>
                  <a:pathLst>
                    <a:path w="92" h="93">
                      <a:moveTo>
                        <a:pt x="0" y="93"/>
                      </a:moveTo>
                      <a:lnTo>
                        <a:pt x="92" y="46"/>
                      </a:lnTo>
                      <a:lnTo>
                        <a:pt x="0" y="0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rgbClr val="000066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4853" name="Group 48"/>
              <p:cNvGrpSpPr/>
              <p:nvPr/>
            </p:nvGrpSpPr>
            <p:grpSpPr>
              <a:xfrm>
                <a:off x="4639" y="1576"/>
                <a:ext cx="93" cy="1630"/>
                <a:chOff x="4639" y="1576"/>
                <a:chExt cx="93" cy="1630"/>
              </a:xfrm>
            </p:grpSpPr>
            <p:sp>
              <p:nvSpPr>
                <p:cNvPr id="24924" name="Line 49"/>
                <p:cNvSpPr/>
                <p:nvPr/>
              </p:nvSpPr>
              <p:spPr>
                <a:xfrm flipV="1">
                  <a:off x="4685" y="1664"/>
                  <a:ext cx="1" cy="1542"/>
                </a:xfrm>
                <a:prstGeom prst="line">
                  <a:avLst/>
                </a:prstGeom>
                <a:ln w="14288" cap="flat" cmpd="sng">
                  <a:solidFill>
                    <a:srgbClr val="000066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4925" name="Freeform 50"/>
                <p:cNvSpPr/>
                <p:nvPr/>
              </p:nvSpPr>
              <p:spPr>
                <a:xfrm>
                  <a:off x="4639" y="1576"/>
                  <a:ext cx="93" cy="93"/>
                </a:xfrm>
                <a:custGeom>
                  <a:avLst/>
                  <a:gdLst>
                    <a:gd name="txL" fmla="*/ 0 w 93"/>
                    <a:gd name="txT" fmla="*/ 0 h 93"/>
                    <a:gd name="txR" fmla="*/ 93 w 93"/>
                    <a:gd name="txB" fmla="*/ 93 h 93"/>
                  </a:gdLst>
                  <a:ahLst/>
                  <a:cxnLst>
                    <a:cxn ang="0">
                      <a:pos x="93" y="93"/>
                    </a:cxn>
                    <a:cxn ang="0">
                      <a:pos x="46" y="0"/>
                    </a:cxn>
                    <a:cxn ang="0">
                      <a:pos x="0" y="93"/>
                    </a:cxn>
                    <a:cxn ang="0">
                      <a:pos x="93" y="93"/>
                    </a:cxn>
                  </a:cxnLst>
                  <a:rect l="txL" t="txT" r="txR" b="txB"/>
                  <a:pathLst>
                    <a:path w="93" h="93">
                      <a:moveTo>
                        <a:pt x="93" y="93"/>
                      </a:moveTo>
                      <a:lnTo>
                        <a:pt x="46" y="0"/>
                      </a:lnTo>
                      <a:lnTo>
                        <a:pt x="0" y="93"/>
                      </a:lnTo>
                      <a:lnTo>
                        <a:pt x="93" y="93"/>
                      </a:lnTo>
                      <a:close/>
                    </a:path>
                  </a:pathLst>
                </a:custGeom>
                <a:solidFill>
                  <a:srgbClr val="000066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4854" name="Rectangle 51"/>
              <p:cNvSpPr/>
              <p:nvPr/>
            </p:nvSpPr>
            <p:spPr>
              <a:xfrm>
                <a:off x="4330" y="1434"/>
                <a:ext cx="498" cy="31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55" name="Rectangle 52"/>
              <p:cNvSpPr/>
              <p:nvPr/>
            </p:nvSpPr>
            <p:spPr>
              <a:xfrm>
                <a:off x="4416" y="1492"/>
                <a:ext cx="173" cy="2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2400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u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56" name="Rectangle 53"/>
              <p:cNvSpPr/>
              <p:nvPr/>
            </p:nvSpPr>
            <p:spPr>
              <a:xfrm>
                <a:off x="4510" y="1590"/>
                <a:ext cx="123" cy="15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o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57" name="Rectangle 54"/>
              <p:cNvSpPr/>
              <p:nvPr/>
            </p:nvSpPr>
            <p:spPr>
              <a:xfrm>
                <a:off x="4472" y="2355"/>
                <a:ext cx="356" cy="31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58" name="Rectangle 55"/>
              <p:cNvSpPr/>
              <p:nvPr/>
            </p:nvSpPr>
            <p:spPr>
              <a:xfrm>
                <a:off x="4558" y="2413"/>
                <a:ext cx="173" cy="2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59" name="Line 56"/>
              <p:cNvSpPr/>
              <p:nvPr/>
            </p:nvSpPr>
            <p:spPr>
              <a:xfrm>
                <a:off x="4118" y="2001"/>
                <a:ext cx="850" cy="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860" name="Line 57"/>
              <p:cNvSpPr/>
              <p:nvPr/>
            </p:nvSpPr>
            <p:spPr>
              <a:xfrm>
                <a:off x="4401" y="2851"/>
                <a:ext cx="851" cy="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861" name="Rectangle 58"/>
              <p:cNvSpPr/>
              <p:nvPr/>
            </p:nvSpPr>
            <p:spPr>
              <a:xfrm>
                <a:off x="4614" y="1788"/>
                <a:ext cx="356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62" name="Rectangle 59"/>
              <p:cNvSpPr/>
              <p:nvPr/>
            </p:nvSpPr>
            <p:spPr>
              <a:xfrm>
                <a:off x="4700" y="1840"/>
                <a:ext cx="162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U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63" name="Rectangle 60"/>
              <p:cNvSpPr/>
              <p:nvPr/>
            </p:nvSpPr>
            <p:spPr>
              <a:xfrm>
                <a:off x="4801" y="1916"/>
                <a:ext cx="117" cy="1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2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+ 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64" name="Rectangle 61"/>
              <p:cNvSpPr/>
              <p:nvPr/>
            </p:nvSpPr>
            <p:spPr>
              <a:xfrm>
                <a:off x="2487" y="2072"/>
                <a:ext cx="356" cy="143"/>
              </a:xfrm>
              <a:prstGeom prst="rect">
                <a:avLst/>
              </a:prstGeom>
              <a:solidFill>
                <a:srgbClr val="FFFFFF"/>
              </a:solidFill>
              <a:ln w="14288" cap="flat" cmpd="sng">
                <a:solidFill>
                  <a:srgbClr val="0000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65" name="Line 62"/>
              <p:cNvSpPr/>
              <p:nvPr/>
            </p:nvSpPr>
            <p:spPr>
              <a:xfrm>
                <a:off x="2983" y="2143"/>
                <a:ext cx="1" cy="992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866" name="Line 63"/>
              <p:cNvSpPr/>
              <p:nvPr/>
            </p:nvSpPr>
            <p:spPr>
              <a:xfrm>
                <a:off x="2912" y="3135"/>
                <a:ext cx="142" cy="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867" name="Line 64"/>
              <p:cNvSpPr/>
              <p:nvPr/>
            </p:nvSpPr>
            <p:spPr>
              <a:xfrm>
                <a:off x="2912" y="2993"/>
                <a:ext cx="142" cy="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868" name="Line 65"/>
              <p:cNvSpPr/>
              <p:nvPr/>
            </p:nvSpPr>
            <p:spPr>
              <a:xfrm flipH="1" flipV="1">
                <a:off x="2983" y="2851"/>
                <a:ext cx="71" cy="142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869" name="Line 66"/>
              <p:cNvSpPr/>
              <p:nvPr/>
            </p:nvSpPr>
            <p:spPr>
              <a:xfrm flipV="1">
                <a:off x="2912" y="2851"/>
                <a:ext cx="71" cy="142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870" name="Line 67"/>
              <p:cNvSpPr/>
              <p:nvPr/>
            </p:nvSpPr>
            <p:spPr>
              <a:xfrm>
                <a:off x="2841" y="2851"/>
                <a:ext cx="284" cy="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871" name="Line 68"/>
              <p:cNvSpPr/>
              <p:nvPr/>
            </p:nvSpPr>
            <p:spPr>
              <a:xfrm>
                <a:off x="3054" y="2851"/>
                <a:ext cx="1" cy="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872" name="Line 69"/>
              <p:cNvSpPr/>
              <p:nvPr/>
            </p:nvSpPr>
            <p:spPr>
              <a:xfrm>
                <a:off x="3125" y="2851"/>
                <a:ext cx="1" cy="7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873" name="Rectangle 70"/>
              <p:cNvSpPr/>
              <p:nvPr/>
            </p:nvSpPr>
            <p:spPr>
              <a:xfrm>
                <a:off x="2558" y="2710"/>
                <a:ext cx="427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74" name="Rectangle 71"/>
              <p:cNvSpPr/>
              <p:nvPr/>
            </p:nvSpPr>
            <p:spPr>
              <a:xfrm>
                <a:off x="2644" y="2761"/>
                <a:ext cx="162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i="1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D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75" name="Rectangle 72"/>
              <p:cNvSpPr/>
              <p:nvPr/>
            </p:nvSpPr>
            <p:spPr>
              <a:xfrm>
                <a:off x="2745" y="2838"/>
                <a:ext cx="96" cy="1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200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Z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76" name="Rectangle 73"/>
              <p:cNvSpPr/>
              <p:nvPr/>
            </p:nvSpPr>
            <p:spPr>
              <a:xfrm>
                <a:off x="2983" y="2072"/>
                <a:ext cx="569" cy="34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77" name="Rectangle 74"/>
              <p:cNvSpPr/>
              <p:nvPr/>
            </p:nvSpPr>
            <p:spPr>
              <a:xfrm>
                <a:off x="3069" y="2130"/>
                <a:ext cx="233" cy="2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2700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78" name="Rectangle 75"/>
              <p:cNvSpPr/>
              <p:nvPr/>
            </p:nvSpPr>
            <p:spPr>
              <a:xfrm>
                <a:off x="3212" y="2130"/>
                <a:ext cx="195" cy="2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2700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u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79" name="Rectangle 76"/>
              <p:cNvSpPr/>
              <p:nvPr/>
            </p:nvSpPr>
            <p:spPr>
              <a:xfrm>
                <a:off x="3319" y="2252"/>
                <a:ext cx="130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o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80" name="Rectangle 77"/>
              <p:cNvSpPr/>
              <p:nvPr/>
            </p:nvSpPr>
            <p:spPr>
              <a:xfrm>
                <a:off x="5394" y="2214"/>
                <a:ext cx="356" cy="31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81" name="Rectangle 78"/>
              <p:cNvSpPr/>
              <p:nvPr/>
            </p:nvSpPr>
            <p:spPr>
              <a:xfrm>
                <a:off x="5479" y="2272"/>
                <a:ext cx="173" cy="2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2400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u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82" name="Rectangle 79"/>
              <p:cNvSpPr/>
              <p:nvPr/>
            </p:nvSpPr>
            <p:spPr>
              <a:xfrm>
                <a:off x="5574" y="2370"/>
                <a:ext cx="93" cy="15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83" name="Rectangle 80"/>
              <p:cNvSpPr/>
              <p:nvPr/>
            </p:nvSpPr>
            <p:spPr>
              <a:xfrm>
                <a:off x="3905" y="3277"/>
                <a:ext cx="1348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84" name="Rectangle 81"/>
              <p:cNvSpPr/>
              <p:nvPr/>
            </p:nvSpPr>
            <p:spPr>
              <a:xfrm>
                <a:off x="3991" y="3332"/>
                <a:ext cx="21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（</a:t>
                </a:r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85" name="Rectangle 82"/>
              <p:cNvSpPr/>
              <p:nvPr/>
            </p:nvSpPr>
            <p:spPr>
              <a:xfrm>
                <a:off x="4132" y="3328"/>
                <a:ext cx="130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b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86" name="Rectangle 83"/>
              <p:cNvSpPr/>
              <p:nvPr/>
            </p:nvSpPr>
            <p:spPr>
              <a:xfrm>
                <a:off x="4203" y="3332"/>
                <a:ext cx="21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）</a:t>
                </a:r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87" name="Rectangle 84"/>
              <p:cNvSpPr/>
              <p:nvPr/>
            </p:nvSpPr>
            <p:spPr>
              <a:xfrm>
                <a:off x="4345" y="3332"/>
                <a:ext cx="651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传输特性</a:t>
                </a:r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88" name="Rectangle 85"/>
              <p:cNvSpPr/>
              <p:nvPr/>
            </p:nvSpPr>
            <p:spPr>
              <a:xfrm>
                <a:off x="2487" y="1859"/>
                <a:ext cx="852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89" name="Rectangle 86"/>
              <p:cNvSpPr/>
              <p:nvPr/>
            </p:nvSpPr>
            <p:spPr>
              <a:xfrm>
                <a:off x="2573" y="1911"/>
                <a:ext cx="146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i="1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90" name="Rectangle 87"/>
              <p:cNvSpPr/>
              <p:nvPr/>
            </p:nvSpPr>
            <p:spPr>
              <a:xfrm>
                <a:off x="2660" y="1987"/>
                <a:ext cx="134" cy="1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200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2  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91" name="Rectangle 88"/>
              <p:cNvSpPr/>
              <p:nvPr/>
            </p:nvSpPr>
            <p:spPr>
              <a:xfrm>
                <a:off x="2754" y="1911"/>
                <a:ext cx="312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5.1k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92" name="Rectangle 89"/>
              <p:cNvSpPr/>
              <p:nvPr/>
            </p:nvSpPr>
            <p:spPr>
              <a:xfrm>
                <a:off x="3002" y="1915"/>
                <a:ext cx="21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Ω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93" name="Line 90"/>
              <p:cNvSpPr/>
              <p:nvPr/>
            </p:nvSpPr>
            <p:spPr>
              <a:xfrm flipV="1">
                <a:off x="2841" y="2781"/>
                <a:ext cx="1" cy="70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894" name="Line 91"/>
              <p:cNvSpPr/>
              <p:nvPr/>
            </p:nvSpPr>
            <p:spPr>
              <a:xfrm>
                <a:off x="2912" y="2710"/>
                <a:ext cx="142" cy="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895" name="Line 92"/>
              <p:cNvSpPr/>
              <p:nvPr/>
            </p:nvSpPr>
            <p:spPr>
              <a:xfrm flipH="1">
                <a:off x="2983" y="2710"/>
                <a:ext cx="71" cy="14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896" name="Line 93"/>
              <p:cNvSpPr/>
              <p:nvPr/>
            </p:nvSpPr>
            <p:spPr>
              <a:xfrm>
                <a:off x="2912" y="2710"/>
                <a:ext cx="71" cy="14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897" name="Rectangle 94"/>
              <p:cNvSpPr/>
              <p:nvPr/>
            </p:nvSpPr>
            <p:spPr>
              <a:xfrm>
                <a:off x="4614" y="2851"/>
                <a:ext cx="427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98" name="Rectangle 95"/>
              <p:cNvSpPr/>
              <p:nvPr/>
            </p:nvSpPr>
            <p:spPr>
              <a:xfrm>
                <a:off x="4700" y="2903"/>
                <a:ext cx="272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U_ 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99" name="Line 96"/>
              <p:cNvSpPr/>
              <p:nvPr/>
            </p:nvSpPr>
            <p:spPr>
              <a:xfrm>
                <a:off x="1494" y="2355"/>
                <a:ext cx="1" cy="284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900" name="Line 97"/>
              <p:cNvSpPr/>
              <p:nvPr/>
            </p:nvSpPr>
            <p:spPr>
              <a:xfrm>
                <a:off x="785" y="2781"/>
                <a:ext cx="142" cy="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901" name="Line 98"/>
              <p:cNvSpPr/>
              <p:nvPr/>
            </p:nvSpPr>
            <p:spPr>
              <a:xfrm>
                <a:off x="856" y="2639"/>
                <a:ext cx="2127" cy="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902" name="Rectangle 99"/>
              <p:cNvSpPr/>
              <p:nvPr/>
            </p:nvSpPr>
            <p:spPr>
              <a:xfrm>
                <a:off x="1920" y="2568"/>
                <a:ext cx="356" cy="143"/>
              </a:xfrm>
              <a:prstGeom prst="rect">
                <a:avLst/>
              </a:prstGeom>
              <a:solidFill>
                <a:srgbClr val="FFFFFF"/>
              </a:solidFill>
              <a:ln w="14288" cap="flat" cmpd="sng">
                <a:solidFill>
                  <a:srgbClr val="0000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903" name="Line 100"/>
              <p:cNvSpPr/>
              <p:nvPr/>
            </p:nvSpPr>
            <p:spPr>
              <a:xfrm>
                <a:off x="856" y="2639"/>
                <a:ext cx="1" cy="142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904" name="Rectangle 101"/>
              <p:cNvSpPr/>
              <p:nvPr/>
            </p:nvSpPr>
            <p:spPr>
              <a:xfrm>
                <a:off x="998" y="2568"/>
                <a:ext cx="356" cy="143"/>
              </a:xfrm>
              <a:prstGeom prst="rect">
                <a:avLst/>
              </a:prstGeom>
              <a:solidFill>
                <a:srgbClr val="FFFFFF"/>
              </a:solidFill>
              <a:ln w="14288" cap="flat" cmpd="sng">
                <a:solidFill>
                  <a:srgbClr val="0000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905" name="Rectangle 102"/>
              <p:cNvSpPr/>
              <p:nvPr/>
            </p:nvSpPr>
            <p:spPr>
              <a:xfrm>
                <a:off x="1778" y="2710"/>
                <a:ext cx="781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906" name="Rectangle 103"/>
              <p:cNvSpPr/>
              <p:nvPr/>
            </p:nvSpPr>
            <p:spPr>
              <a:xfrm>
                <a:off x="1864" y="2761"/>
                <a:ext cx="146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907" name="Rectangle 104"/>
              <p:cNvSpPr/>
              <p:nvPr/>
            </p:nvSpPr>
            <p:spPr>
              <a:xfrm>
                <a:off x="1951" y="2838"/>
                <a:ext cx="69" cy="1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2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908" name="Rectangle 105"/>
              <p:cNvSpPr/>
              <p:nvPr/>
            </p:nvSpPr>
            <p:spPr>
              <a:xfrm>
                <a:off x="2005" y="2761"/>
                <a:ext cx="34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100k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909" name="Rectangle 106"/>
              <p:cNvSpPr/>
              <p:nvPr/>
            </p:nvSpPr>
            <p:spPr>
              <a:xfrm>
                <a:off x="2289" y="2765"/>
                <a:ext cx="21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Ω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910" name="Rectangle 107"/>
              <p:cNvSpPr/>
              <p:nvPr/>
            </p:nvSpPr>
            <p:spPr>
              <a:xfrm>
                <a:off x="785" y="2355"/>
                <a:ext cx="711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911" name="Rectangle 108"/>
              <p:cNvSpPr/>
              <p:nvPr/>
            </p:nvSpPr>
            <p:spPr>
              <a:xfrm>
                <a:off x="871" y="2407"/>
                <a:ext cx="146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i="1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912" name="Rectangle 109"/>
              <p:cNvSpPr/>
              <p:nvPr/>
            </p:nvSpPr>
            <p:spPr>
              <a:xfrm>
                <a:off x="958" y="2483"/>
                <a:ext cx="134" cy="1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200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2  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913" name="Rectangle 110"/>
              <p:cNvSpPr/>
              <p:nvPr/>
            </p:nvSpPr>
            <p:spPr>
              <a:xfrm>
                <a:off x="1053" y="2407"/>
                <a:ext cx="275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10k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914" name="Rectangle 111"/>
              <p:cNvSpPr/>
              <p:nvPr/>
            </p:nvSpPr>
            <p:spPr>
              <a:xfrm>
                <a:off x="1266" y="2411"/>
                <a:ext cx="21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Ω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915" name="Line 112"/>
              <p:cNvSpPr/>
              <p:nvPr/>
            </p:nvSpPr>
            <p:spPr>
              <a:xfrm>
                <a:off x="4968" y="2001"/>
                <a:ext cx="1" cy="850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916" name="Line 113"/>
              <p:cNvSpPr/>
              <p:nvPr/>
            </p:nvSpPr>
            <p:spPr>
              <a:xfrm flipV="1">
                <a:off x="4401" y="2001"/>
                <a:ext cx="1" cy="850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917" name="Rectangle 114"/>
              <p:cNvSpPr/>
              <p:nvPr/>
            </p:nvSpPr>
            <p:spPr>
              <a:xfrm>
                <a:off x="4047" y="2214"/>
                <a:ext cx="427" cy="24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918" name="Rectangle 115"/>
              <p:cNvSpPr/>
              <p:nvPr/>
            </p:nvSpPr>
            <p:spPr>
              <a:xfrm>
                <a:off x="4132" y="2280"/>
                <a:ext cx="180" cy="14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zh-CN" altLang="en-US" sz="1500" dirty="0">
                    <a:solidFill>
                      <a:srgbClr val="000066"/>
                    </a:solidFill>
                    <a:latin typeface="宋体" panose="02010600030101010101" pitchFamily="2" charset="-122"/>
                  </a:rPr>
                  <a:t>－</a:t>
                </a:r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919" name="Rectangle 116"/>
              <p:cNvSpPr/>
              <p:nvPr/>
            </p:nvSpPr>
            <p:spPr>
              <a:xfrm>
                <a:off x="4251" y="2277"/>
                <a:ext cx="121" cy="14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500" i="1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V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920" name="Rectangle 117"/>
              <p:cNvSpPr/>
              <p:nvPr/>
            </p:nvSpPr>
            <p:spPr>
              <a:xfrm>
                <a:off x="4323" y="2343"/>
                <a:ext cx="97" cy="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000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A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921" name="Rectangle 118"/>
              <p:cNvSpPr/>
              <p:nvPr/>
            </p:nvSpPr>
            <p:spPr>
              <a:xfrm>
                <a:off x="4897" y="2214"/>
                <a:ext cx="427" cy="24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922" name="Rectangle 119"/>
              <p:cNvSpPr/>
              <p:nvPr/>
            </p:nvSpPr>
            <p:spPr>
              <a:xfrm>
                <a:off x="4983" y="2277"/>
                <a:ext cx="121" cy="14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500" i="1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V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923" name="Rectangle 120"/>
              <p:cNvSpPr/>
              <p:nvPr/>
            </p:nvSpPr>
            <p:spPr>
              <a:xfrm>
                <a:off x="5055" y="2343"/>
                <a:ext cx="97" cy="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000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A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582" name="Rectangle 121"/>
            <p:cNvSpPr/>
            <p:nvPr/>
          </p:nvSpPr>
          <p:spPr>
            <a:xfrm>
              <a:off x="1424" y="2426"/>
              <a:ext cx="355" cy="25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583" name="Rectangle 122"/>
            <p:cNvSpPr/>
            <p:nvPr/>
          </p:nvSpPr>
          <p:spPr>
            <a:xfrm>
              <a:off x="1509" y="2478"/>
              <a:ext cx="162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584" name="Rectangle 123"/>
            <p:cNvSpPr/>
            <p:nvPr/>
          </p:nvSpPr>
          <p:spPr>
            <a:xfrm>
              <a:off x="1636" y="1788"/>
              <a:ext cx="711" cy="640"/>
            </a:xfrm>
            <a:prstGeom prst="rect">
              <a:avLst/>
            </a:prstGeom>
            <a:noFill/>
            <a:ln w="14288" cap="flat" cmpd="sng">
              <a:solidFill>
                <a:srgbClr val="0000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585" name="Line 124"/>
            <p:cNvSpPr/>
            <p:nvPr/>
          </p:nvSpPr>
          <p:spPr>
            <a:xfrm>
              <a:off x="785" y="1859"/>
              <a:ext cx="851" cy="1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586" name="Line 125"/>
            <p:cNvSpPr/>
            <p:nvPr/>
          </p:nvSpPr>
          <p:spPr>
            <a:xfrm>
              <a:off x="1494" y="2355"/>
              <a:ext cx="142" cy="1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587" name="Rectangle 126"/>
            <p:cNvSpPr/>
            <p:nvPr/>
          </p:nvSpPr>
          <p:spPr>
            <a:xfrm>
              <a:off x="998" y="1788"/>
              <a:ext cx="356" cy="144"/>
            </a:xfrm>
            <a:prstGeom prst="rect">
              <a:avLst/>
            </a:prstGeom>
            <a:solidFill>
              <a:srgbClr val="FFFFFF"/>
            </a:solidFill>
            <a:ln w="14288" cap="flat" cmpd="sng">
              <a:solidFill>
                <a:srgbClr val="0000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588" name="Line 127"/>
            <p:cNvSpPr/>
            <p:nvPr/>
          </p:nvSpPr>
          <p:spPr>
            <a:xfrm>
              <a:off x="2345" y="2143"/>
              <a:ext cx="851" cy="1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24589" name="Group 128"/>
            <p:cNvGrpSpPr/>
            <p:nvPr/>
          </p:nvGrpSpPr>
          <p:grpSpPr>
            <a:xfrm>
              <a:off x="1991" y="1859"/>
              <a:ext cx="71" cy="71"/>
              <a:chOff x="1991" y="1859"/>
              <a:chExt cx="71" cy="71"/>
            </a:xfrm>
          </p:grpSpPr>
          <p:sp>
            <p:nvSpPr>
              <p:cNvPr id="24814" name="Line 129"/>
              <p:cNvSpPr/>
              <p:nvPr/>
            </p:nvSpPr>
            <p:spPr>
              <a:xfrm>
                <a:off x="1991" y="1859"/>
                <a:ext cx="1" cy="7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815" name="Line 130"/>
              <p:cNvSpPr/>
              <p:nvPr/>
            </p:nvSpPr>
            <p:spPr>
              <a:xfrm>
                <a:off x="1991" y="1859"/>
                <a:ext cx="71" cy="36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816" name="Line 131"/>
              <p:cNvSpPr/>
              <p:nvPr/>
            </p:nvSpPr>
            <p:spPr>
              <a:xfrm flipV="1">
                <a:off x="1991" y="1895"/>
                <a:ext cx="71" cy="35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24590" name="Rectangle 132"/>
            <p:cNvSpPr/>
            <p:nvPr/>
          </p:nvSpPr>
          <p:spPr>
            <a:xfrm>
              <a:off x="2062" y="1788"/>
              <a:ext cx="356" cy="25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591" name="Rectangle 133"/>
            <p:cNvSpPr/>
            <p:nvPr/>
          </p:nvSpPr>
          <p:spPr>
            <a:xfrm>
              <a:off x="2147" y="1853"/>
              <a:ext cx="217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dirty="0">
                  <a:solidFill>
                    <a:srgbClr val="000000"/>
                  </a:solidFill>
                  <a:latin typeface="宋体" panose="02010600030101010101" pitchFamily="2" charset="-122"/>
                </a:rPr>
                <a:t>∞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592" name="Rectangle 134"/>
            <p:cNvSpPr/>
            <p:nvPr/>
          </p:nvSpPr>
          <p:spPr>
            <a:xfrm>
              <a:off x="1636" y="2214"/>
              <a:ext cx="253" cy="25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593" name="Rectangle 135"/>
            <p:cNvSpPr/>
            <p:nvPr/>
          </p:nvSpPr>
          <p:spPr>
            <a:xfrm>
              <a:off x="1722" y="2265"/>
              <a:ext cx="139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594" name="Rectangle 136"/>
            <p:cNvSpPr/>
            <p:nvPr/>
          </p:nvSpPr>
          <p:spPr>
            <a:xfrm>
              <a:off x="2132" y="2001"/>
              <a:ext cx="253" cy="25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595" name="Rectangle 137"/>
            <p:cNvSpPr/>
            <p:nvPr/>
          </p:nvSpPr>
          <p:spPr>
            <a:xfrm>
              <a:off x="2218" y="2053"/>
              <a:ext cx="139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596" name="Rectangle 138"/>
            <p:cNvSpPr/>
            <p:nvPr/>
          </p:nvSpPr>
          <p:spPr>
            <a:xfrm>
              <a:off x="1636" y="1647"/>
              <a:ext cx="285" cy="25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597" name="Rectangle 139"/>
            <p:cNvSpPr/>
            <p:nvPr/>
          </p:nvSpPr>
          <p:spPr>
            <a:xfrm>
              <a:off x="1722" y="1698"/>
              <a:ext cx="130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_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598" name="Rectangle 140"/>
            <p:cNvSpPr/>
            <p:nvPr/>
          </p:nvSpPr>
          <p:spPr>
            <a:xfrm>
              <a:off x="1424" y="1859"/>
              <a:ext cx="285" cy="25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599" name="Rectangle 141"/>
            <p:cNvSpPr/>
            <p:nvPr/>
          </p:nvSpPr>
          <p:spPr>
            <a:xfrm>
              <a:off x="1509" y="1911"/>
              <a:ext cx="130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00" name="Rectangle 142"/>
            <p:cNvSpPr/>
            <p:nvPr/>
          </p:nvSpPr>
          <p:spPr>
            <a:xfrm>
              <a:off x="1424" y="2143"/>
              <a:ext cx="285" cy="25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01" name="Rectangle 143"/>
            <p:cNvSpPr/>
            <p:nvPr/>
          </p:nvSpPr>
          <p:spPr>
            <a:xfrm>
              <a:off x="1509" y="2194"/>
              <a:ext cx="130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02" name="Rectangle 144"/>
            <p:cNvSpPr/>
            <p:nvPr/>
          </p:nvSpPr>
          <p:spPr>
            <a:xfrm>
              <a:off x="2274" y="1930"/>
              <a:ext cx="285" cy="25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03" name="Rectangle 145"/>
            <p:cNvSpPr/>
            <p:nvPr/>
          </p:nvSpPr>
          <p:spPr>
            <a:xfrm>
              <a:off x="2360" y="1982"/>
              <a:ext cx="130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04" name="Rectangle 146"/>
            <p:cNvSpPr/>
            <p:nvPr/>
          </p:nvSpPr>
          <p:spPr>
            <a:xfrm>
              <a:off x="1282" y="3206"/>
              <a:ext cx="1065" cy="25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05" name="Rectangle 147"/>
            <p:cNvSpPr/>
            <p:nvPr/>
          </p:nvSpPr>
          <p:spPr>
            <a:xfrm>
              <a:off x="1367" y="3262"/>
              <a:ext cx="217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zh-CN" altLang="en-US" dirty="0">
                  <a:solidFill>
                    <a:srgbClr val="000000"/>
                  </a:solidFill>
                  <a:latin typeface="宋体" panose="02010600030101010101" pitchFamily="2" charset="-122"/>
                </a:rPr>
                <a:t>（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06" name="Rectangle 148"/>
            <p:cNvSpPr/>
            <p:nvPr/>
          </p:nvSpPr>
          <p:spPr>
            <a:xfrm>
              <a:off x="1509" y="3258"/>
              <a:ext cx="121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07" name="Rectangle 149"/>
            <p:cNvSpPr/>
            <p:nvPr/>
          </p:nvSpPr>
          <p:spPr>
            <a:xfrm>
              <a:off x="1573" y="3262"/>
              <a:ext cx="217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zh-CN" altLang="en-US" dirty="0">
                  <a:solidFill>
                    <a:srgbClr val="000000"/>
                  </a:solidFill>
                  <a:latin typeface="宋体" panose="02010600030101010101" pitchFamily="2" charset="-122"/>
                </a:rPr>
                <a:t>）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08" name="Rectangle 150"/>
            <p:cNvSpPr/>
            <p:nvPr/>
          </p:nvSpPr>
          <p:spPr>
            <a:xfrm>
              <a:off x="1715" y="3262"/>
              <a:ext cx="217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zh-CN" altLang="en-US" dirty="0">
                  <a:solidFill>
                    <a:srgbClr val="000000"/>
                  </a:solidFill>
                  <a:latin typeface="宋体" panose="02010600030101010101" pitchFamily="2" charset="-122"/>
                </a:rPr>
                <a:t>电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09" name="Rectangle 151"/>
            <p:cNvSpPr/>
            <p:nvPr/>
          </p:nvSpPr>
          <p:spPr>
            <a:xfrm>
              <a:off x="1892" y="3262"/>
              <a:ext cx="362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zh-CN" altLang="en-US" dirty="0">
                  <a:solidFill>
                    <a:srgbClr val="000000"/>
                  </a:solidFill>
                  <a:latin typeface="宋体" panose="02010600030101010101" pitchFamily="2" charset="-122"/>
                </a:rPr>
                <a:t>路图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10" name="Rectangle 152"/>
            <p:cNvSpPr/>
            <p:nvPr/>
          </p:nvSpPr>
          <p:spPr>
            <a:xfrm>
              <a:off x="431" y="1717"/>
              <a:ext cx="569" cy="34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11" name="Rectangle 153"/>
            <p:cNvSpPr/>
            <p:nvPr/>
          </p:nvSpPr>
          <p:spPr>
            <a:xfrm>
              <a:off x="517" y="1776"/>
              <a:ext cx="233" cy="25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sz="27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12" name="Rectangle 154"/>
            <p:cNvSpPr/>
            <p:nvPr/>
          </p:nvSpPr>
          <p:spPr>
            <a:xfrm>
              <a:off x="660" y="1776"/>
              <a:ext cx="195" cy="25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sz="27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13" name="Rectangle 155"/>
            <p:cNvSpPr/>
            <p:nvPr/>
          </p:nvSpPr>
          <p:spPr>
            <a:xfrm>
              <a:off x="766" y="1898"/>
              <a:ext cx="97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14" name="Rectangle 156"/>
            <p:cNvSpPr/>
            <p:nvPr/>
          </p:nvSpPr>
          <p:spPr>
            <a:xfrm>
              <a:off x="785" y="1576"/>
              <a:ext cx="711" cy="25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15" name="Rectangle 157"/>
            <p:cNvSpPr/>
            <p:nvPr/>
          </p:nvSpPr>
          <p:spPr>
            <a:xfrm>
              <a:off x="871" y="1627"/>
              <a:ext cx="146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i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16" name="Rectangle 158"/>
            <p:cNvSpPr/>
            <p:nvPr/>
          </p:nvSpPr>
          <p:spPr>
            <a:xfrm>
              <a:off x="958" y="1704"/>
              <a:ext cx="134" cy="11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sz="12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1  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17" name="Rectangle 159"/>
            <p:cNvSpPr/>
            <p:nvPr/>
          </p:nvSpPr>
          <p:spPr>
            <a:xfrm>
              <a:off x="1053" y="1627"/>
              <a:ext cx="275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10k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18" name="Rectangle 160"/>
            <p:cNvSpPr/>
            <p:nvPr/>
          </p:nvSpPr>
          <p:spPr>
            <a:xfrm>
              <a:off x="1266" y="1631"/>
              <a:ext cx="217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dirty="0">
                  <a:solidFill>
                    <a:srgbClr val="000000"/>
                  </a:solidFill>
                  <a:latin typeface="宋体" panose="02010600030101010101" pitchFamily="2" charset="-122"/>
                </a:rPr>
                <a:t>Ω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grpSp>
          <p:nvGrpSpPr>
            <p:cNvPr id="24619" name="Group 161"/>
            <p:cNvGrpSpPr/>
            <p:nvPr/>
          </p:nvGrpSpPr>
          <p:grpSpPr>
            <a:xfrm>
              <a:off x="4047" y="2380"/>
              <a:ext cx="1418" cy="93"/>
              <a:chOff x="4047" y="2380"/>
              <a:chExt cx="1418" cy="93"/>
            </a:xfrm>
          </p:grpSpPr>
          <p:sp>
            <p:nvSpPr>
              <p:cNvPr id="24812" name="Line 162"/>
              <p:cNvSpPr/>
              <p:nvPr/>
            </p:nvSpPr>
            <p:spPr>
              <a:xfrm>
                <a:off x="4047" y="2426"/>
                <a:ext cx="1329" cy="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813" name="Freeform 163"/>
              <p:cNvSpPr/>
              <p:nvPr/>
            </p:nvSpPr>
            <p:spPr>
              <a:xfrm>
                <a:off x="5373" y="2380"/>
                <a:ext cx="92" cy="93"/>
              </a:xfrm>
              <a:custGeom>
                <a:avLst/>
                <a:gdLst>
                  <a:gd name="txL" fmla="*/ 0 w 92"/>
                  <a:gd name="txT" fmla="*/ 0 h 93"/>
                  <a:gd name="txR" fmla="*/ 92 w 92"/>
                  <a:gd name="txB" fmla="*/ 93 h 93"/>
                </a:gdLst>
                <a:ahLst/>
                <a:cxnLst>
                  <a:cxn ang="0">
                    <a:pos x="0" y="93"/>
                  </a:cxn>
                  <a:cxn ang="0">
                    <a:pos x="92" y="46"/>
                  </a:cxn>
                  <a:cxn ang="0">
                    <a:pos x="0" y="0"/>
                  </a:cxn>
                  <a:cxn ang="0">
                    <a:pos x="0" y="93"/>
                  </a:cxn>
                </a:cxnLst>
                <a:rect l="txL" t="txT" r="txR" b="txB"/>
                <a:pathLst>
                  <a:path w="92" h="93">
                    <a:moveTo>
                      <a:pt x="0" y="93"/>
                    </a:moveTo>
                    <a:lnTo>
                      <a:pt x="92" y="46"/>
                    </a:lnTo>
                    <a:lnTo>
                      <a:pt x="0" y="0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000066"/>
              </a:solidFill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4620" name="Group 164"/>
            <p:cNvGrpSpPr/>
            <p:nvPr/>
          </p:nvGrpSpPr>
          <p:grpSpPr>
            <a:xfrm>
              <a:off x="4639" y="1576"/>
              <a:ext cx="93" cy="1630"/>
              <a:chOff x="4639" y="1576"/>
              <a:chExt cx="93" cy="1630"/>
            </a:xfrm>
          </p:grpSpPr>
          <p:sp>
            <p:nvSpPr>
              <p:cNvPr id="24810" name="Line 165"/>
              <p:cNvSpPr/>
              <p:nvPr/>
            </p:nvSpPr>
            <p:spPr>
              <a:xfrm flipV="1">
                <a:off x="4685" y="1664"/>
                <a:ext cx="1" cy="1542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811" name="Freeform 166"/>
              <p:cNvSpPr/>
              <p:nvPr/>
            </p:nvSpPr>
            <p:spPr>
              <a:xfrm>
                <a:off x="4639" y="1576"/>
                <a:ext cx="93" cy="93"/>
              </a:xfrm>
              <a:custGeom>
                <a:avLst/>
                <a:gdLst>
                  <a:gd name="txL" fmla="*/ 0 w 93"/>
                  <a:gd name="txT" fmla="*/ 0 h 93"/>
                  <a:gd name="txR" fmla="*/ 93 w 93"/>
                  <a:gd name="txB" fmla="*/ 93 h 93"/>
                </a:gdLst>
                <a:ahLst/>
                <a:cxnLst>
                  <a:cxn ang="0">
                    <a:pos x="93" y="93"/>
                  </a:cxn>
                  <a:cxn ang="0">
                    <a:pos x="46" y="0"/>
                  </a:cxn>
                  <a:cxn ang="0">
                    <a:pos x="0" y="93"/>
                  </a:cxn>
                  <a:cxn ang="0">
                    <a:pos x="93" y="93"/>
                  </a:cxn>
                </a:cxnLst>
                <a:rect l="txL" t="txT" r="txR" b="txB"/>
                <a:pathLst>
                  <a:path w="93" h="93">
                    <a:moveTo>
                      <a:pt x="93" y="93"/>
                    </a:moveTo>
                    <a:lnTo>
                      <a:pt x="46" y="0"/>
                    </a:lnTo>
                    <a:lnTo>
                      <a:pt x="0" y="93"/>
                    </a:lnTo>
                    <a:lnTo>
                      <a:pt x="93" y="93"/>
                    </a:lnTo>
                    <a:close/>
                  </a:path>
                </a:pathLst>
              </a:custGeom>
              <a:solidFill>
                <a:srgbClr val="000066"/>
              </a:solidFill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621" name="Rectangle 167"/>
            <p:cNvSpPr/>
            <p:nvPr/>
          </p:nvSpPr>
          <p:spPr>
            <a:xfrm>
              <a:off x="4330" y="1434"/>
              <a:ext cx="498" cy="315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22" name="Rectangle 168"/>
            <p:cNvSpPr/>
            <p:nvPr/>
          </p:nvSpPr>
          <p:spPr>
            <a:xfrm>
              <a:off x="4416" y="1492"/>
              <a:ext cx="173" cy="22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sz="24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23" name="Rectangle 169"/>
            <p:cNvSpPr/>
            <p:nvPr/>
          </p:nvSpPr>
          <p:spPr>
            <a:xfrm>
              <a:off x="4510" y="1590"/>
              <a:ext cx="123" cy="15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24" name="Rectangle 170"/>
            <p:cNvSpPr/>
            <p:nvPr/>
          </p:nvSpPr>
          <p:spPr>
            <a:xfrm>
              <a:off x="4472" y="2355"/>
              <a:ext cx="356" cy="315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25" name="Rectangle 171"/>
            <p:cNvSpPr/>
            <p:nvPr/>
          </p:nvSpPr>
          <p:spPr>
            <a:xfrm>
              <a:off x="4558" y="2413"/>
              <a:ext cx="173" cy="22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sz="24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26" name="Line 172"/>
            <p:cNvSpPr/>
            <p:nvPr/>
          </p:nvSpPr>
          <p:spPr>
            <a:xfrm>
              <a:off x="4118" y="2001"/>
              <a:ext cx="850" cy="1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27" name="Line 173"/>
            <p:cNvSpPr/>
            <p:nvPr/>
          </p:nvSpPr>
          <p:spPr>
            <a:xfrm>
              <a:off x="4401" y="2851"/>
              <a:ext cx="851" cy="1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28" name="Rectangle 174"/>
            <p:cNvSpPr/>
            <p:nvPr/>
          </p:nvSpPr>
          <p:spPr>
            <a:xfrm>
              <a:off x="4614" y="1788"/>
              <a:ext cx="356" cy="25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29" name="Rectangle 175"/>
            <p:cNvSpPr/>
            <p:nvPr/>
          </p:nvSpPr>
          <p:spPr>
            <a:xfrm>
              <a:off x="4700" y="1840"/>
              <a:ext cx="162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30" name="Rectangle 176"/>
            <p:cNvSpPr/>
            <p:nvPr/>
          </p:nvSpPr>
          <p:spPr>
            <a:xfrm>
              <a:off x="4801" y="1916"/>
              <a:ext cx="117" cy="11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+ 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31" name="Rectangle 177"/>
            <p:cNvSpPr/>
            <p:nvPr/>
          </p:nvSpPr>
          <p:spPr>
            <a:xfrm>
              <a:off x="2487" y="2072"/>
              <a:ext cx="356" cy="143"/>
            </a:xfrm>
            <a:prstGeom prst="rect">
              <a:avLst/>
            </a:prstGeom>
            <a:solidFill>
              <a:srgbClr val="FFFFFF"/>
            </a:solidFill>
            <a:ln w="14288" cap="flat" cmpd="sng">
              <a:solidFill>
                <a:srgbClr val="0000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32" name="Line 178"/>
            <p:cNvSpPr/>
            <p:nvPr/>
          </p:nvSpPr>
          <p:spPr>
            <a:xfrm>
              <a:off x="2983" y="2143"/>
              <a:ext cx="1" cy="992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33" name="Line 179"/>
            <p:cNvSpPr/>
            <p:nvPr/>
          </p:nvSpPr>
          <p:spPr>
            <a:xfrm>
              <a:off x="2912" y="3135"/>
              <a:ext cx="142" cy="1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34" name="Line 180"/>
            <p:cNvSpPr/>
            <p:nvPr/>
          </p:nvSpPr>
          <p:spPr>
            <a:xfrm>
              <a:off x="2912" y="2993"/>
              <a:ext cx="142" cy="1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35" name="Line 181"/>
            <p:cNvSpPr/>
            <p:nvPr/>
          </p:nvSpPr>
          <p:spPr>
            <a:xfrm flipH="1" flipV="1">
              <a:off x="2983" y="2851"/>
              <a:ext cx="71" cy="142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36" name="Line 182"/>
            <p:cNvSpPr/>
            <p:nvPr/>
          </p:nvSpPr>
          <p:spPr>
            <a:xfrm flipV="1">
              <a:off x="2912" y="2851"/>
              <a:ext cx="71" cy="142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37" name="Line 183"/>
            <p:cNvSpPr/>
            <p:nvPr/>
          </p:nvSpPr>
          <p:spPr>
            <a:xfrm>
              <a:off x="2841" y="2851"/>
              <a:ext cx="284" cy="1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38" name="Line 184"/>
            <p:cNvSpPr/>
            <p:nvPr/>
          </p:nvSpPr>
          <p:spPr>
            <a:xfrm>
              <a:off x="3054" y="2851"/>
              <a:ext cx="1" cy="1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39" name="Line 185"/>
            <p:cNvSpPr/>
            <p:nvPr/>
          </p:nvSpPr>
          <p:spPr>
            <a:xfrm>
              <a:off x="3125" y="2851"/>
              <a:ext cx="1" cy="71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40" name="Rectangle 186"/>
            <p:cNvSpPr/>
            <p:nvPr/>
          </p:nvSpPr>
          <p:spPr>
            <a:xfrm>
              <a:off x="2558" y="2710"/>
              <a:ext cx="427" cy="25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41" name="Rectangle 187"/>
            <p:cNvSpPr/>
            <p:nvPr/>
          </p:nvSpPr>
          <p:spPr>
            <a:xfrm>
              <a:off x="2644" y="2761"/>
              <a:ext cx="162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i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42" name="Rectangle 188"/>
            <p:cNvSpPr/>
            <p:nvPr/>
          </p:nvSpPr>
          <p:spPr>
            <a:xfrm>
              <a:off x="2745" y="2838"/>
              <a:ext cx="96" cy="11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sz="12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Z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43" name="Rectangle 189"/>
            <p:cNvSpPr/>
            <p:nvPr/>
          </p:nvSpPr>
          <p:spPr>
            <a:xfrm>
              <a:off x="2983" y="2072"/>
              <a:ext cx="569" cy="34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44" name="Rectangle 190"/>
            <p:cNvSpPr/>
            <p:nvPr/>
          </p:nvSpPr>
          <p:spPr>
            <a:xfrm>
              <a:off x="3069" y="2130"/>
              <a:ext cx="233" cy="25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sz="27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+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45" name="Rectangle 191"/>
            <p:cNvSpPr/>
            <p:nvPr/>
          </p:nvSpPr>
          <p:spPr>
            <a:xfrm>
              <a:off x="3212" y="2130"/>
              <a:ext cx="195" cy="25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sz="27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46" name="Rectangle 192"/>
            <p:cNvSpPr/>
            <p:nvPr/>
          </p:nvSpPr>
          <p:spPr>
            <a:xfrm>
              <a:off x="3319" y="2252"/>
              <a:ext cx="130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47" name="Rectangle 193"/>
            <p:cNvSpPr/>
            <p:nvPr/>
          </p:nvSpPr>
          <p:spPr>
            <a:xfrm>
              <a:off x="5394" y="2214"/>
              <a:ext cx="356" cy="31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48" name="Rectangle 194"/>
            <p:cNvSpPr/>
            <p:nvPr/>
          </p:nvSpPr>
          <p:spPr>
            <a:xfrm>
              <a:off x="5479" y="2272"/>
              <a:ext cx="173" cy="22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sz="24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49" name="Rectangle 195"/>
            <p:cNvSpPr/>
            <p:nvPr/>
          </p:nvSpPr>
          <p:spPr>
            <a:xfrm>
              <a:off x="5574" y="2370"/>
              <a:ext cx="93" cy="15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50" name="Rectangle 196"/>
            <p:cNvSpPr/>
            <p:nvPr/>
          </p:nvSpPr>
          <p:spPr>
            <a:xfrm>
              <a:off x="3905" y="3277"/>
              <a:ext cx="1348" cy="25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51" name="Rectangle 197"/>
            <p:cNvSpPr/>
            <p:nvPr/>
          </p:nvSpPr>
          <p:spPr>
            <a:xfrm>
              <a:off x="3991" y="3332"/>
              <a:ext cx="217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zh-CN" altLang="en-US" dirty="0">
                  <a:solidFill>
                    <a:srgbClr val="000000"/>
                  </a:solidFill>
                  <a:latin typeface="宋体" panose="02010600030101010101" pitchFamily="2" charset="-122"/>
                </a:rPr>
                <a:t>（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52" name="Rectangle 198"/>
            <p:cNvSpPr/>
            <p:nvPr/>
          </p:nvSpPr>
          <p:spPr>
            <a:xfrm>
              <a:off x="4132" y="3328"/>
              <a:ext cx="130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53" name="Rectangle 199"/>
            <p:cNvSpPr/>
            <p:nvPr/>
          </p:nvSpPr>
          <p:spPr>
            <a:xfrm>
              <a:off x="4203" y="3332"/>
              <a:ext cx="217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zh-CN" altLang="en-US" dirty="0">
                  <a:solidFill>
                    <a:srgbClr val="000000"/>
                  </a:solidFill>
                  <a:latin typeface="宋体" panose="02010600030101010101" pitchFamily="2" charset="-122"/>
                </a:rPr>
                <a:t>）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54" name="Rectangle 200"/>
            <p:cNvSpPr/>
            <p:nvPr/>
          </p:nvSpPr>
          <p:spPr>
            <a:xfrm>
              <a:off x="4345" y="3332"/>
              <a:ext cx="651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zh-CN" altLang="en-US" dirty="0">
                  <a:solidFill>
                    <a:srgbClr val="000000"/>
                  </a:solidFill>
                  <a:latin typeface="宋体" panose="02010600030101010101" pitchFamily="2" charset="-122"/>
                </a:rPr>
                <a:t>传输特性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55" name="Rectangle 201"/>
            <p:cNvSpPr/>
            <p:nvPr/>
          </p:nvSpPr>
          <p:spPr>
            <a:xfrm>
              <a:off x="2487" y="1859"/>
              <a:ext cx="852" cy="25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56" name="Rectangle 202"/>
            <p:cNvSpPr/>
            <p:nvPr/>
          </p:nvSpPr>
          <p:spPr>
            <a:xfrm>
              <a:off x="2573" y="1911"/>
              <a:ext cx="146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i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57" name="Rectangle 203"/>
            <p:cNvSpPr/>
            <p:nvPr/>
          </p:nvSpPr>
          <p:spPr>
            <a:xfrm>
              <a:off x="2660" y="1987"/>
              <a:ext cx="134" cy="11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sz="12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2  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58" name="Rectangle 204"/>
            <p:cNvSpPr/>
            <p:nvPr/>
          </p:nvSpPr>
          <p:spPr>
            <a:xfrm>
              <a:off x="2754" y="1911"/>
              <a:ext cx="312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5.1k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59" name="Rectangle 205"/>
            <p:cNvSpPr/>
            <p:nvPr/>
          </p:nvSpPr>
          <p:spPr>
            <a:xfrm>
              <a:off x="3002" y="1915"/>
              <a:ext cx="217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dirty="0">
                  <a:solidFill>
                    <a:srgbClr val="000000"/>
                  </a:solidFill>
                  <a:latin typeface="宋体" panose="02010600030101010101" pitchFamily="2" charset="-122"/>
                </a:rPr>
                <a:t>Ω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60" name="Line 206"/>
            <p:cNvSpPr/>
            <p:nvPr/>
          </p:nvSpPr>
          <p:spPr>
            <a:xfrm flipV="1">
              <a:off x="2841" y="2781"/>
              <a:ext cx="1" cy="70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61" name="Line 207"/>
            <p:cNvSpPr/>
            <p:nvPr/>
          </p:nvSpPr>
          <p:spPr>
            <a:xfrm>
              <a:off x="2912" y="2710"/>
              <a:ext cx="142" cy="1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62" name="Line 208"/>
            <p:cNvSpPr/>
            <p:nvPr/>
          </p:nvSpPr>
          <p:spPr>
            <a:xfrm flipH="1">
              <a:off x="2983" y="2710"/>
              <a:ext cx="71" cy="141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63" name="Line 209"/>
            <p:cNvSpPr/>
            <p:nvPr/>
          </p:nvSpPr>
          <p:spPr>
            <a:xfrm>
              <a:off x="2912" y="2710"/>
              <a:ext cx="71" cy="141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64" name="Rectangle 210"/>
            <p:cNvSpPr/>
            <p:nvPr/>
          </p:nvSpPr>
          <p:spPr>
            <a:xfrm>
              <a:off x="4614" y="2851"/>
              <a:ext cx="427" cy="25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65" name="Rectangle 211"/>
            <p:cNvSpPr/>
            <p:nvPr/>
          </p:nvSpPr>
          <p:spPr>
            <a:xfrm>
              <a:off x="4700" y="2903"/>
              <a:ext cx="272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U_ 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66" name="Line 212"/>
            <p:cNvSpPr/>
            <p:nvPr/>
          </p:nvSpPr>
          <p:spPr>
            <a:xfrm>
              <a:off x="1494" y="2355"/>
              <a:ext cx="1" cy="284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67" name="Line 213"/>
            <p:cNvSpPr/>
            <p:nvPr/>
          </p:nvSpPr>
          <p:spPr>
            <a:xfrm>
              <a:off x="785" y="2781"/>
              <a:ext cx="142" cy="1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68" name="Line 214"/>
            <p:cNvSpPr/>
            <p:nvPr/>
          </p:nvSpPr>
          <p:spPr>
            <a:xfrm>
              <a:off x="856" y="2639"/>
              <a:ext cx="2127" cy="1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69" name="Rectangle 215"/>
            <p:cNvSpPr/>
            <p:nvPr/>
          </p:nvSpPr>
          <p:spPr>
            <a:xfrm>
              <a:off x="1920" y="2568"/>
              <a:ext cx="356" cy="143"/>
            </a:xfrm>
            <a:prstGeom prst="rect">
              <a:avLst/>
            </a:prstGeom>
            <a:solidFill>
              <a:srgbClr val="FFFFFF"/>
            </a:solidFill>
            <a:ln w="14288" cap="flat" cmpd="sng">
              <a:solidFill>
                <a:srgbClr val="0000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70" name="Line 216"/>
            <p:cNvSpPr/>
            <p:nvPr/>
          </p:nvSpPr>
          <p:spPr>
            <a:xfrm>
              <a:off x="856" y="2639"/>
              <a:ext cx="1" cy="142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71" name="Rectangle 217"/>
            <p:cNvSpPr/>
            <p:nvPr/>
          </p:nvSpPr>
          <p:spPr>
            <a:xfrm>
              <a:off x="998" y="2568"/>
              <a:ext cx="356" cy="143"/>
            </a:xfrm>
            <a:prstGeom prst="rect">
              <a:avLst/>
            </a:prstGeom>
            <a:solidFill>
              <a:srgbClr val="FFFFFF"/>
            </a:solidFill>
            <a:ln w="14288" cap="flat" cmpd="sng">
              <a:solidFill>
                <a:srgbClr val="0000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72" name="Rectangle 218"/>
            <p:cNvSpPr/>
            <p:nvPr/>
          </p:nvSpPr>
          <p:spPr>
            <a:xfrm>
              <a:off x="1778" y="2710"/>
              <a:ext cx="781" cy="25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73" name="Rectangle 219"/>
            <p:cNvSpPr/>
            <p:nvPr/>
          </p:nvSpPr>
          <p:spPr>
            <a:xfrm>
              <a:off x="1864" y="2761"/>
              <a:ext cx="146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74" name="Rectangle 220"/>
            <p:cNvSpPr/>
            <p:nvPr/>
          </p:nvSpPr>
          <p:spPr>
            <a:xfrm>
              <a:off x="1951" y="2838"/>
              <a:ext cx="69" cy="11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75" name="Rectangle 221"/>
            <p:cNvSpPr/>
            <p:nvPr/>
          </p:nvSpPr>
          <p:spPr>
            <a:xfrm>
              <a:off x="2005" y="2761"/>
              <a:ext cx="347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100k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76" name="Rectangle 222"/>
            <p:cNvSpPr/>
            <p:nvPr/>
          </p:nvSpPr>
          <p:spPr>
            <a:xfrm>
              <a:off x="2289" y="2765"/>
              <a:ext cx="217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dirty="0">
                  <a:solidFill>
                    <a:srgbClr val="000000"/>
                  </a:solidFill>
                  <a:latin typeface="宋体" panose="02010600030101010101" pitchFamily="2" charset="-122"/>
                </a:rPr>
                <a:t>Ω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77" name="Rectangle 223"/>
            <p:cNvSpPr/>
            <p:nvPr/>
          </p:nvSpPr>
          <p:spPr>
            <a:xfrm>
              <a:off x="785" y="2355"/>
              <a:ext cx="711" cy="25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78" name="Rectangle 224"/>
            <p:cNvSpPr/>
            <p:nvPr/>
          </p:nvSpPr>
          <p:spPr>
            <a:xfrm>
              <a:off x="871" y="2407"/>
              <a:ext cx="146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i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79" name="Rectangle 225"/>
            <p:cNvSpPr/>
            <p:nvPr/>
          </p:nvSpPr>
          <p:spPr>
            <a:xfrm>
              <a:off x="958" y="2483"/>
              <a:ext cx="134" cy="11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sz="12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2  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80" name="Rectangle 226"/>
            <p:cNvSpPr/>
            <p:nvPr/>
          </p:nvSpPr>
          <p:spPr>
            <a:xfrm>
              <a:off x="1053" y="2407"/>
              <a:ext cx="275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10k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81" name="Rectangle 227"/>
            <p:cNvSpPr/>
            <p:nvPr/>
          </p:nvSpPr>
          <p:spPr>
            <a:xfrm>
              <a:off x="1266" y="2411"/>
              <a:ext cx="217" cy="17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dirty="0">
                  <a:solidFill>
                    <a:srgbClr val="000000"/>
                  </a:solidFill>
                  <a:latin typeface="宋体" panose="02010600030101010101" pitchFamily="2" charset="-122"/>
                </a:rPr>
                <a:t>Ω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82" name="Line 228"/>
            <p:cNvSpPr/>
            <p:nvPr/>
          </p:nvSpPr>
          <p:spPr>
            <a:xfrm>
              <a:off x="4968" y="2001"/>
              <a:ext cx="1" cy="850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83" name="Line 229"/>
            <p:cNvSpPr/>
            <p:nvPr/>
          </p:nvSpPr>
          <p:spPr>
            <a:xfrm flipV="1">
              <a:off x="4401" y="2001"/>
              <a:ext cx="1" cy="850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84" name="Rectangle 230"/>
            <p:cNvSpPr/>
            <p:nvPr/>
          </p:nvSpPr>
          <p:spPr>
            <a:xfrm>
              <a:off x="4047" y="2214"/>
              <a:ext cx="427" cy="24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85" name="Rectangle 231"/>
            <p:cNvSpPr/>
            <p:nvPr/>
          </p:nvSpPr>
          <p:spPr>
            <a:xfrm>
              <a:off x="4132" y="2280"/>
              <a:ext cx="180" cy="14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zh-CN" altLang="en-US" sz="1500" dirty="0">
                  <a:solidFill>
                    <a:srgbClr val="000066"/>
                  </a:solidFill>
                  <a:latin typeface="宋体" panose="02010600030101010101" pitchFamily="2" charset="-122"/>
                </a:rPr>
                <a:t>－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86" name="Rectangle 232"/>
            <p:cNvSpPr/>
            <p:nvPr/>
          </p:nvSpPr>
          <p:spPr>
            <a:xfrm>
              <a:off x="4251" y="2277"/>
              <a:ext cx="121" cy="14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sz="1500" i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V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87" name="Rectangle 233"/>
            <p:cNvSpPr/>
            <p:nvPr/>
          </p:nvSpPr>
          <p:spPr>
            <a:xfrm>
              <a:off x="4323" y="2343"/>
              <a:ext cx="97" cy="9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sz="10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88" name="Rectangle 234"/>
            <p:cNvSpPr/>
            <p:nvPr/>
          </p:nvSpPr>
          <p:spPr>
            <a:xfrm>
              <a:off x="4897" y="2214"/>
              <a:ext cx="427" cy="24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89" name="Rectangle 235"/>
            <p:cNvSpPr/>
            <p:nvPr/>
          </p:nvSpPr>
          <p:spPr>
            <a:xfrm>
              <a:off x="4983" y="2277"/>
              <a:ext cx="121" cy="14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sz="1500" i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V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90" name="Rectangle 236"/>
            <p:cNvSpPr/>
            <p:nvPr/>
          </p:nvSpPr>
          <p:spPr>
            <a:xfrm>
              <a:off x="5055" y="2343"/>
              <a:ext cx="97" cy="9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r>
                <a:rPr lang="en-US" altLang="zh-CN" sz="10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4691" name="Rectangle 237"/>
            <p:cNvSpPr/>
            <p:nvPr/>
          </p:nvSpPr>
          <p:spPr>
            <a:xfrm>
              <a:off x="1636" y="1788"/>
              <a:ext cx="711" cy="640"/>
            </a:xfrm>
            <a:prstGeom prst="rect">
              <a:avLst/>
            </a:prstGeom>
            <a:noFill/>
            <a:ln w="14288" cap="flat" cmpd="sng">
              <a:solidFill>
                <a:srgbClr val="0000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92" name="Line 238"/>
            <p:cNvSpPr/>
            <p:nvPr/>
          </p:nvSpPr>
          <p:spPr>
            <a:xfrm>
              <a:off x="785" y="1859"/>
              <a:ext cx="851" cy="1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93" name="Line 239"/>
            <p:cNvSpPr/>
            <p:nvPr/>
          </p:nvSpPr>
          <p:spPr>
            <a:xfrm>
              <a:off x="1494" y="2355"/>
              <a:ext cx="142" cy="1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694" name="Rectangle 240"/>
            <p:cNvSpPr/>
            <p:nvPr/>
          </p:nvSpPr>
          <p:spPr>
            <a:xfrm>
              <a:off x="998" y="1788"/>
              <a:ext cx="356" cy="144"/>
            </a:xfrm>
            <a:prstGeom prst="rect">
              <a:avLst/>
            </a:prstGeom>
            <a:solidFill>
              <a:srgbClr val="FFFFFF"/>
            </a:solidFill>
            <a:ln w="14288" cap="flat" cmpd="sng">
              <a:solidFill>
                <a:srgbClr val="0000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4695" name="Line 241"/>
            <p:cNvSpPr/>
            <p:nvPr/>
          </p:nvSpPr>
          <p:spPr>
            <a:xfrm>
              <a:off x="2345" y="2143"/>
              <a:ext cx="851" cy="1"/>
            </a:xfrm>
            <a:prstGeom prst="line">
              <a:avLst/>
            </a:prstGeom>
            <a:ln w="14288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24696" name="Group 242"/>
            <p:cNvGrpSpPr/>
            <p:nvPr/>
          </p:nvGrpSpPr>
          <p:grpSpPr>
            <a:xfrm>
              <a:off x="431" y="1434"/>
              <a:ext cx="5319" cy="2100"/>
              <a:chOff x="431" y="1434"/>
              <a:chExt cx="5319" cy="2100"/>
            </a:xfrm>
          </p:grpSpPr>
          <p:sp>
            <p:nvSpPr>
              <p:cNvPr id="24697" name="Line 243"/>
              <p:cNvSpPr/>
              <p:nvPr/>
            </p:nvSpPr>
            <p:spPr>
              <a:xfrm>
                <a:off x="1991" y="1859"/>
                <a:ext cx="1" cy="7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698" name="Line 244"/>
              <p:cNvSpPr/>
              <p:nvPr/>
            </p:nvSpPr>
            <p:spPr>
              <a:xfrm>
                <a:off x="1991" y="1859"/>
                <a:ext cx="71" cy="36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699" name="Line 245"/>
              <p:cNvSpPr/>
              <p:nvPr/>
            </p:nvSpPr>
            <p:spPr>
              <a:xfrm flipV="1">
                <a:off x="1991" y="1895"/>
                <a:ext cx="71" cy="35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00" name="Line 246"/>
              <p:cNvSpPr/>
              <p:nvPr/>
            </p:nvSpPr>
            <p:spPr>
              <a:xfrm>
                <a:off x="1991" y="1859"/>
                <a:ext cx="1" cy="7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01" name="Line 247"/>
              <p:cNvSpPr/>
              <p:nvPr/>
            </p:nvSpPr>
            <p:spPr>
              <a:xfrm>
                <a:off x="1991" y="1859"/>
                <a:ext cx="71" cy="36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02" name="Line 248"/>
              <p:cNvSpPr/>
              <p:nvPr/>
            </p:nvSpPr>
            <p:spPr>
              <a:xfrm flipV="1">
                <a:off x="1991" y="1895"/>
                <a:ext cx="71" cy="35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03" name="Rectangle 249"/>
              <p:cNvSpPr/>
              <p:nvPr/>
            </p:nvSpPr>
            <p:spPr>
              <a:xfrm>
                <a:off x="2062" y="1788"/>
                <a:ext cx="356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04" name="Rectangle 250"/>
              <p:cNvSpPr/>
              <p:nvPr/>
            </p:nvSpPr>
            <p:spPr>
              <a:xfrm>
                <a:off x="2147" y="1853"/>
                <a:ext cx="21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∞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05" name="Rectangle 251"/>
              <p:cNvSpPr/>
              <p:nvPr/>
            </p:nvSpPr>
            <p:spPr>
              <a:xfrm>
                <a:off x="1636" y="2214"/>
                <a:ext cx="253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06" name="Rectangle 252"/>
              <p:cNvSpPr/>
              <p:nvPr/>
            </p:nvSpPr>
            <p:spPr>
              <a:xfrm>
                <a:off x="1722" y="2265"/>
                <a:ext cx="139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07" name="Rectangle 253"/>
              <p:cNvSpPr/>
              <p:nvPr/>
            </p:nvSpPr>
            <p:spPr>
              <a:xfrm>
                <a:off x="2132" y="2001"/>
                <a:ext cx="253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08" name="Rectangle 254"/>
              <p:cNvSpPr/>
              <p:nvPr/>
            </p:nvSpPr>
            <p:spPr>
              <a:xfrm>
                <a:off x="2218" y="2053"/>
                <a:ext cx="139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09" name="Rectangle 255"/>
              <p:cNvSpPr/>
              <p:nvPr/>
            </p:nvSpPr>
            <p:spPr>
              <a:xfrm>
                <a:off x="1636" y="1647"/>
                <a:ext cx="285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10" name="Rectangle 256"/>
              <p:cNvSpPr/>
              <p:nvPr/>
            </p:nvSpPr>
            <p:spPr>
              <a:xfrm>
                <a:off x="1722" y="1698"/>
                <a:ext cx="130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_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11" name="Rectangle 257"/>
              <p:cNvSpPr/>
              <p:nvPr/>
            </p:nvSpPr>
            <p:spPr>
              <a:xfrm>
                <a:off x="1424" y="1859"/>
                <a:ext cx="285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12" name="Rectangle 258"/>
              <p:cNvSpPr/>
              <p:nvPr/>
            </p:nvSpPr>
            <p:spPr>
              <a:xfrm>
                <a:off x="1509" y="1911"/>
                <a:ext cx="130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13" name="Rectangle 259"/>
              <p:cNvSpPr/>
              <p:nvPr/>
            </p:nvSpPr>
            <p:spPr>
              <a:xfrm>
                <a:off x="1424" y="2143"/>
                <a:ext cx="285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14" name="Rectangle 260"/>
              <p:cNvSpPr/>
              <p:nvPr/>
            </p:nvSpPr>
            <p:spPr>
              <a:xfrm>
                <a:off x="1509" y="2194"/>
                <a:ext cx="130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15" name="Rectangle 261"/>
              <p:cNvSpPr/>
              <p:nvPr/>
            </p:nvSpPr>
            <p:spPr>
              <a:xfrm>
                <a:off x="2274" y="1930"/>
                <a:ext cx="285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16" name="Rectangle 262"/>
              <p:cNvSpPr/>
              <p:nvPr/>
            </p:nvSpPr>
            <p:spPr>
              <a:xfrm>
                <a:off x="2360" y="1982"/>
                <a:ext cx="130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17" name="Rectangle 263"/>
              <p:cNvSpPr/>
              <p:nvPr/>
            </p:nvSpPr>
            <p:spPr>
              <a:xfrm>
                <a:off x="1282" y="3206"/>
                <a:ext cx="1065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18" name="Rectangle 264"/>
              <p:cNvSpPr/>
              <p:nvPr/>
            </p:nvSpPr>
            <p:spPr>
              <a:xfrm>
                <a:off x="1367" y="3262"/>
                <a:ext cx="21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（</a:t>
                </a:r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19" name="Rectangle 265"/>
              <p:cNvSpPr/>
              <p:nvPr/>
            </p:nvSpPr>
            <p:spPr>
              <a:xfrm>
                <a:off x="1509" y="3258"/>
                <a:ext cx="121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20" name="Rectangle 266"/>
              <p:cNvSpPr/>
              <p:nvPr/>
            </p:nvSpPr>
            <p:spPr>
              <a:xfrm>
                <a:off x="1573" y="3262"/>
                <a:ext cx="21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）</a:t>
                </a:r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21" name="Rectangle 267"/>
              <p:cNvSpPr/>
              <p:nvPr/>
            </p:nvSpPr>
            <p:spPr>
              <a:xfrm>
                <a:off x="1715" y="3262"/>
                <a:ext cx="21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电</a:t>
                </a:r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22" name="Rectangle 268"/>
              <p:cNvSpPr/>
              <p:nvPr/>
            </p:nvSpPr>
            <p:spPr>
              <a:xfrm>
                <a:off x="1892" y="3262"/>
                <a:ext cx="362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路图</a:t>
                </a:r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23" name="Rectangle 269"/>
              <p:cNvSpPr/>
              <p:nvPr/>
            </p:nvSpPr>
            <p:spPr>
              <a:xfrm>
                <a:off x="431" y="1717"/>
                <a:ext cx="569" cy="34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24" name="Rectangle 270"/>
              <p:cNvSpPr/>
              <p:nvPr/>
            </p:nvSpPr>
            <p:spPr>
              <a:xfrm>
                <a:off x="517" y="1776"/>
                <a:ext cx="233" cy="2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2700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25" name="Rectangle 271"/>
              <p:cNvSpPr/>
              <p:nvPr/>
            </p:nvSpPr>
            <p:spPr>
              <a:xfrm>
                <a:off x="660" y="1776"/>
                <a:ext cx="195" cy="2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2700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u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26" name="Rectangle 272"/>
              <p:cNvSpPr/>
              <p:nvPr/>
            </p:nvSpPr>
            <p:spPr>
              <a:xfrm>
                <a:off x="766" y="1898"/>
                <a:ext cx="9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27" name="Rectangle 273"/>
              <p:cNvSpPr/>
              <p:nvPr/>
            </p:nvSpPr>
            <p:spPr>
              <a:xfrm>
                <a:off x="785" y="1576"/>
                <a:ext cx="711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28" name="Rectangle 274"/>
              <p:cNvSpPr/>
              <p:nvPr/>
            </p:nvSpPr>
            <p:spPr>
              <a:xfrm>
                <a:off x="871" y="1627"/>
                <a:ext cx="146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i="1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29" name="Rectangle 275"/>
              <p:cNvSpPr/>
              <p:nvPr/>
            </p:nvSpPr>
            <p:spPr>
              <a:xfrm>
                <a:off x="958" y="1704"/>
                <a:ext cx="134" cy="1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200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1  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30" name="Rectangle 276"/>
              <p:cNvSpPr/>
              <p:nvPr/>
            </p:nvSpPr>
            <p:spPr>
              <a:xfrm>
                <a:off x="1053" y="1627"/>
                <a:ext cx="275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10k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31" name="Rectangle 277"/>
              <p:cNvSpPr/>
              <p:nvPr/>
            </p:nvSpPr>
            <p:spPr>
              <a:xfrm>
                <a:off x="1266" y="1631"/>
                <a:ext cx="21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Ω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24732" name="Group 278"/>
              <p:cNvGrpSpPr/>
              <p:nvPr/>
            </p:nvGrpSpPr>
            <p:grpSpPr>
              <a:xfrm>
                <a:off x="4047" y="2380"/>
                <a:ext cx="1418" cy="93"/>
                <a:chOff x="4047" y="2380"/>
                <a:chExt cx="1418" cy="93"/>
              </a:xfrm>
            </p:grpSpPr>
            <p:sp>
              <p:nvSpPr>
                <p:cNvPr id="24808" name="Line 279"/>
                <p:cNvSpPr/>
                <p:nvPr/>
              </p:nvSpPr>
              <p:spPr>
                <a:xfrm>
                  <a:off x="4047" y="2426"/>
                  <a:ext cx="1329" cy="1"/>
                </a:xfrm>
                <a:prstGeom prst="line">
                  <a:avLst/>
                </a:prstGeom>
                <a:ln w="14288" cap="flat" cmpd="sng">
                  <a:solidFill>
                    <a:srgbClr val="000066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4809" name="Freeform 280"/>
                <p:cNvSpPr/>
                <p:nvPr/>
              </p:nvSpPr>
              <p:spPr>
                <a:xfrm>
                  <a:off x="5373" y="2380"/>
                  <a:ext cx="92" cy="93"/>
                </a:xfrm>
                <a:custGeom>
                  <a:avLst/>
                  <a:gdLst>
                    <a:gd name="txL" fmla="*/ 0 w 92"/>
                    <a:gd name="txT" fmla="*/ 0 h 93"/>
                    <a:gd name="txR" fmla="*/ 92 w 92"/>
                    <a:gd name="txB" fmla="*/ 93 h 93"/>
                  </a:gdLst>
                  <a:ahLst/>
                  <a:cxnLst>
                    <a:cxn ang="0">
                      <a:pos x="0" y="93"/>
                    </a:cxn>
                    <a:cxn ang="0">
                      <a:pos x="92" y="46"/>
                    </a:cxn>
                    <a:cxn ang="0">
                      <a:pos x="0" y="0"/>
                    </a:cxn>
                    <a:cxn ang="0">
                      <a:pos x="0" y="93"/>
                    </a:cxn>
                  </a:cxnLst>
                  <a:rect l="txL" t="txT" r="txR" b="txB"/>
                  <a:pathLst>
                    <a:path w="92" h="93">
                      <a:moveTo>
                        <a:pt x="0" y="93"/>
                      </a:moveTo>
                      <a:lnTo>
                        <a:pt x="92" y="46"/>
                      </a:lnTo>
                      <a:lnTo>
                        <a:pt x="0" y="0"/>
                      </a:lnTo>
                      <a:lnTo>
                        <a:pt x="0" y="93"/>
                      </a:lnTo>
                      <a:close/>
                    </a:path>
                  </a:pathLst>
                </a:custGeom>
                <a:solidFill>
                  <a:srgbClr val="000066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4733" name="Group 281"/>
              <p:cNvGrpSpPr/>
              <p:nvPr/>
            </p:nvGrpSpPr>
            <p:grpSpPr>
              <a:xfrm>
                <a:off x="4639" y="1576"/>
                <a:ext cx="93" cy="1630"/>
                <a:chOff x="4639" y="1576"/>
                <a:chExt cx="93" cy="1630"/>
              </a:xfrm>
            </p:grpSpPr>
            <p:sp>
              <p:nvSpPr>
                <p:cNvPr id="24806" name="Line 282"/>
                <p:cNvSpPr/>
                <p:nvPr/>
              </p:nvSpPr>
              <p:spPr>
                <a:xfrm flipV="1">
                  <a:off x="4685" y="1664"/>
                  <a:ext cx="1" cy="1542"/>
                </a:xfrm>
                <a:prstGeom prst="line">
                  <a:avLst/>
                </a:prstGeom>
                <a:ln w="14288" cap="flat" cmpd="sng">
                  <a:solidFill>
                    <a:srgbClr val="000066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4807" name="Freeform 283"/>
                <p:cNvSpPr/>
                <p:nvPr/>
              </p:nvSpPr>
              <p:spPr>
                <a:xfrm>
                  <a:off x="4639" y="1576"/>
                  <a:ext cx="93" cy="93"/>
                </a:xfrm>
                <a:custGeom>
                  <a:avLst/>
                  <a:gdLst>
                    <a:gd name="txL" fmla="*/ 0 w 93"/>
                    <a:gd name="txT" fmla="*/ 0 h 93"/>
                    <a:gd name="txR" fmla="*/ 93 w 93"/>
                    <a:gd name="txB" fmla="*/ 93 h 93"/>
                  </a:gdLst>
                  <a:ahLst/>
                  <a:cxnLst>
                    <a:cxn ang="0">
                      <a:pos x="93" y="93"/>
                    </a:cxn>
                    <a:cxn ang="0">
                      <a:pos x="46" y="0"/>
                    </a:cxn>
                    <a:cxn ang="0">
                      <a:pos x="0" y="93"/>
                    </a:cxn>
                    <a:cxn ang="0">
                      <a:pos x="93" y="93"/>
                    </a:cxn>
                  </a:cxnLst>
                  <a:rect l="txL" t="txT" r="txR" b="txB"/>
                  <a:pathLst>
                    <a:path w="93" h="93">
                      <a:moveTo>
                        <a:pt x="93" y="93"/>
                      </a:moveTo>
                      <a:lnTo>
                        <a:pt x="46" y="0"/>
                      </a:lnTo>
                      <a:lnTo>
                        <a:pt x="0" y="93"/>
                      </a:lnTo>
                      <a:lnTo>
                        <a:pt x="93" y="93"/>
                      </a:lnTo>
                      <a:close/>
                    </a:path>
                  </a:pathLst>
                </a:custGeom>
                <a:solidFill>
                  <a:srgbClr val="000066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4734" name="Rectangle 284"/>
              <p:cNvSpPr/>
              <p:nvPr/>
            </p:nvSpPr>
            <p:spPr>
              <a:xfrm>
                <a:off x="4330" y="1434"/>
                <a:ext cx="498" cy="31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35" name="Rectangle 285"/>
              <p:cNvSpPr/>
              <p:nvPr/>
            </p:nvSpPr>
            <p:spPr>
              <a:xfrm>
                <a:off x="4416" y="1492"/>
                <a:ext cx="173" cy="2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2400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u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36" name="Rectangle 286"/>
              <p:cNvSpPr/>
              <p:nvPr/>
            </p:nvSpPr>
            <p:spPr>
              <a:xfrm>
                <a:off x="4510" y="1590"/>
                <a:ext cx="123" cy="15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o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37" name="Rectangle 287"/>
              <p:cNvSpPr/>
              <p:nvPr/>
            </p:nvSpPr>
            <p:spPr>
              <a:xfrm>
                <a:off x="4472" y="2355"/>
                <a:ext cx="356" cy="31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38" name="Rectangle 288"/>
              <p:cNvSpPr/>
              <p:nvPr/>
            </p:nvSpPr>
            <p:spPr>
              <a:xfrm>
                <a:off x="4558" y="2413"/>
                <a:ext cx="173" cy="2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39" name="Line 289"/>
              <p:cNvSpPr/>
              <p:nvPr/>
            </p:nvSpPr>
            <p:spPr>
              <a:xfrm>
                <a:off x="4118" y="2001"/>
                <a:ext cx="850" cy="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40" name="Line 290"/>
              <p:cNvSpPr/>
              <p:nvPr/>
            </p:nvSpPr>
            <p:spPr>
              <a:xfrm>
                <a:off x="4401" y="2851"/>
                <a:ext cx="851" cy="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41" name="Rectangle 291"/>
              <p:cNvSpPr/>
              <p:nvPr/>
            </p:nvSpPr>
            <p:spPr>
              <a:xfrm>
                <a:off x="4614" y="1788"/>
                <a:ext cx="356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42" name="Rectangle 292"/>
              <p:cNvSpPr/>
              <p:nvPr/>
            </p:nvSpPr>
            <p:spPr>
              <a:xfrm>
                <a:off x="4700" y="1840"/>
                <a:ext cx="162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U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43" name="Rectangle 293"/>
              <p:cNvSpPr/>
              <p:nvPr/>
            </p:nvSpPr>
            <p:spPr>
              <a:xfrm>
                <a:off x="4801" y="1916"/>
                <a:ext cx="117" cy="1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2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+ 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44" name="Rectangle 294"/>
              <p:cNvSpPr/>
              <p:nvPr/>
            </p:nvSpPr>
            <p:spPr>
              <a:xfrm>
                <a:off x="2487" y="2072"/>
                <a:ext cx="356" cy="143"/>
              </a:xfrm>
              <a:prstGeom prst="rect">
                <a:avLst/>
              </a:prstGeom>
              <a:solidFill>
                <a:srgbClr val="FFFFFF"/>
              </a:solidFill>
              <a:ln w="14288" cap="flat" cmpd="sng">
                <a:solidFill>
                  <a:srgbClr val="0000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45" name="Line 295"/>
              <p:cNvSpPr/>
              <p:nvPr/>
            </p:nvSpPr>
            <p:spPr>
              <a:xfrm>
                <a:off x="2983" y="2143"/>
                <a:ext cx="1" cy="992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46" name="Line 296"/>
              <p:cNvSpPr/>
              <p:nvPr/>
            </p:nvSpPr>
            <p:spPr>
              <a:xfrm>
                <a:off x="2912" y="3135"/>
                <a:ext cx="142" cy="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47" name="Line 297"/>
              <p:cNvSpPr/>
              <p:nvPr/>
            </p:nvSpPr>
            <p:spPr>
              <a:xfrm>
                <a:off x="2912" y="2993"/>
                <a:ext cx="142" cy="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48" name="Line 298"/>
              <p:cNvSpPr/>
              <p:nvPr/>
            </p:nvSpPr>
            <p:spPr>
              <a:xfrm flipH="1" flipV="1">
                <a:off x="2983" y="2851"/>
                <a:ext cx="71" cy="142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49" name="Line 299"/>
              <p:cNvSpPr/>
              <p:nvPr/>
            </p:nvSpPr>
            <p:spPr>
              <a:xfrm flipV="1">
                <a:off x="2912" y="2851"/>
                <a:ext cx="71" cy="142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50" name="Line 300"/>
              <p:cNvSpPr/>
              <p:nvPr/>
            </p:nvSpPr>
            <p:spPr>
              <a:xfrm>
                <a:off x="2841" y="2851"/>
                <a:ext cx="284" cy="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51" name="Line 301"/>
              <p:cNvSpPr/>
              <p:nvPr/>
            </p:nvSpPr>
            <p:spPr>
              <a:xfrm>
                <a:off x="3054" y="2851"/>
                <a:ext cx="1" cy="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52" name="Line 302"/>
              <p:cNvSpPr/>
              <p:nvPr/>
            </p:nvSpPr>
            <p:spPr>
              <a:xfrm>
                <a:off x="3125" y="2851"/>
                <a:ext cx="1" cy="7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53" name="Rectangle 303"/>
              <p:cNvSpPr/>
              <p:nvPr/>
            </p:nvSpPr>
            <p:spPr>
              <a:xfrm>
                <a:off x="2558" y="2710"/>
                <a:ext cx="427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54" name="Rectangle 304"/>
              <p:cNvSpPr/>
              <p:nvPr/>
            </p:nvSpPr>
            <p:spPr>
              <a:xfrm>
                <a:off x="2644" y="2761"/>
                <a:ext cx="162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i="1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D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55" name="Rectangle 305"/>
              <p:cNvSpPr/>
              <p:nvPr/>
            </p:nvSpPr>
            <p:spPr>
              <a:xfrm>
                <a:off x="2745" y="2838"/>
                <a:ext cx="96" cy="1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200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Z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56" name="Rectangle 306"/>
              <p:cNvSpPr/>
              <p:nvPr/>
            </p:nvSpPr>
            <p:spPr>
              <a:xfrm>
                <a:off x="2983" y="2072"/>
                <a:ext cx="569" cy="34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57" name="Rectangle 307"/>
              <p:cNvSpPr/>
              <p:nvPr/>
            </p:nvSpPr>
            <p:spPr>
              <a:xfrm>
                <a:off x="3069" y="2130"/>
                <a:ext cx="233" cy="2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2700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+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58" name="Rectangle 308"/>
              <p:cNvSpPr/>
              <p:nvPr/>
            </p:nvSpPr>
            <p:spPr>
              <a:xfrm>
                <a:off x="3212" y="2130"/>
                <a:ext cx="195" cy="2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2700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u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59" name="Rectangle 309"/>
              <p:cNvSpPr/>
              <p:nvPr/>
            </p:nvSpPr>
            <p:spPr>
              <a:xfrm>
                <a:off x="3319" y="2252"/>
                <a:ext cx="130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o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60" name="Rectangle 310"/>
              <p:cNvSpPr/>
              <p:nvPr/>
            </p:nvSpPr>
            <p:spPr>
              <a:xfrm>
                <a:off x="5394" y="2214"/>
                <a:ext cx="356" cy="31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61" name="Rectangle 311"/>
              <p:cNvSpPr/>
              <p:nvPr/>
            </p:nvSpPr>
            <p:spPr>
              <a:xfrm>
                <a:off x="5479" y="2272"/>
                <a:ext cx="173" cy="2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2400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u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62" name="Rectangle 312"/>
              <p:cNvSpPr/>
              <p:nvPr/>
            </p:nvSpPr>
            <p:spPr>
              <a:xfrm>
                <a:off x="5574" y="2370"/>
                <a:ext cx="93" cy="15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63" name="Rectangle 313"/>
              <p:cNvSpPr/>
              <p:nvPr/>
            </p:nvSpPr>
            <p:spPr>
              <a:xfrm>
                <a:off x="3905" y="3277"/>
                <a:ext cx="1348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64" name="Rectangle 314"/>
              <p:cNvSpPr/>
              <p:nvPr/>
            </p:nvSpPr>
            <p:spPr>
              <a:xfrm>
                <a:off x="3991" y="3332"/>
                <a:ext cx="21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（</a:t>
                </a:r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65" name="Rectangle 315"/>
              <p:cNvSpPr/>
              <p:nvPr/>
            </p:nvSpPr>
            <p:spPr>
              <a:xfrm>
                <a:off x="4132" y="3328"/>
                <a:ext cx="130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b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66" name="Rectangle 316"/>
              <p:cNvSpPr/>
              <p:nvPr/>
            </p:nvSpPr>
            <p:spPr>
              <a:xfrm>
                <a:off x="4203" y="3332"/>
                <a:ext cx="21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）</a:t>
                </a:r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67" name="Rectangle 317"/>
              <p:cNvSpPr/>
              <p:nvPr/>
            </p:nvSpPr>
            <p:spPr>
              <a:xfrm>
                <a:off x="4345" y="3332"/>
                <a:ext cx="651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zh-CN" altLang="en-US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传输特性</a:t>
                </a:r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68" name="Rectangle 318"/>
              <p:cNvSpPr/>
              <p:nvPr/>
            </p:nvSpPr>
            <p:spPr>
              <a:xfrm>
                <a:off x="2487" y="1859"/>
                <a:ext cx="852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69" name="Rectangle 319"/>
              <p:cNvSpPr/>
              <p:nvPr/>
            </p:nvSpPr>
            <p:spPr>
              <a:xfrm>
                <a:off x="2573" y="1911"/>
                <a:ext cx="146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i="1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70" name="Rectangle 320"/>
              <p:cNvSpPr/>
              <p:nvPr/>
            </p:nvSpPr>
            <p:spPr>
              <a:xfrm>
                <a:off x="2660" y="1987"/>
                <a:ext cx="134" cy="1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200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2  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71" name="Rectangle 321"/>
              <p:cNvSpPr/>
              <p:nvPr/>
            </p:nvSpPr>
            <p:spPr>
              <a:xfrm>
                <a:off x="2754" y="1911"/>
                <a:ext cx="312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5.1k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72" name="Rectangle 322"/>
              <p:cNvSpPr/>
              <p:nvPr/>
            </p:nvSpPr>
            <p:spPr>
              <a:xfrm>
                <a:off x="3002" y="1915"/>
                <a:ext cx="21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Ω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73" name="Line 323"/>
              <p:cNvSpPr/>
              <p:nvPr/>
            </p:nvSpPr>
            <p:spPr>
              <a:xfrm flipV="1">
                <a:off x="2841" y="2781"/>
                <a:ext cx="1" cy="70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74" name="Line 324"/>
              <p:cNvSpPr/>
              <p:nvPr/>
            </p:nvSpPr>
            <p:spPr>
              <a:xfrm>
                <a:off x="2912" y="2710"/>
                <a:ext cx="142" cy="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75" name="Line 325"/>
              <p:cNvSpPr/>
              <p:nvPr/>
            </p:nvSpPr>
            <p:spPr>
              <a:xfrm flipH="1">
                <a:off x="2983" y="2710"/>
                <a:ext cx="71" cy="14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76" name="Line 326"/>
              <p:cNvSpPr/>
              <p:nvPr/>
            </p:nvSpPr>
            <p:spPr>
              <a:xfrm>
                <a:off x="2912" y="2710"/>
                <a:ext cx="71" cy="14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77" name="Rectangle 327"/>
              <p:cNvSpPr/>
              <p:nvPr/>
            </p:nvSpPr>
            <p:spPr>
              <a:xfrm>
                <a:off x="4614" y="2851"/>
                <a:ext cx="427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78" name="Rectangle 328"/>
              <p:cNvSpPr/>
              <p:nvPr/>
            </p:nvSpPr>
            <p:spPr>
              <a:xfrm>
                <a:off x="4700" y="2903"/>
                <a:ext cx="272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U_ 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79" name="Line 329"/>
              <p:cNvSpPr/>
              <p:nvPr/>
            </p:nvSpPr>
            <p:spPr>
              <a:xfrm>
                <a:off x="1494" y="2355"/>
                <a:ext cx="1" cy="284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80" name="Line 330"/>
              <p:cNvSpPr/>
              <p:nvPr/>
            </p:nvSpPr>
            <p:spPr>
              <a:xfrm>
                <a:off x="785" y="2781"/>
                <a:ext cx="142" cy="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81" name="Line 331"/>
              <p:cNvSpPr/>
              <p:nvPr/>
            </p:nvSpPr>
            <p:spPr>
              <a:xfrm>
                <a:off x="856" y="2639"/>
                <a:ext cx="2127" cy="1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82" name="Rectangle 332"/>
              <p:cNvSpPr/>
              <p:nvPr/>
            </p:nvSpPr>
            <p:spPr>
              <a:xfrm>
                <a:off x="1920" y="2568"/>
                <a:ext cx="356" cy="143"/>
              </a:xfrm>
              <a:prstGeom prst="rect">
                <a:avLst/>
              </a:prstGeom>
              <a:solidFill>
                <a:srgbClr val="FFFFFF"/>
              </a:solidFill>
              <a:ln w="14288" cap="flat" cmpd="sng">
                <a:solidFill>
                  <a:srgbClr val="0000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83" name="Line 333"/>
              <p:cNvSpPr/>
              <p:nvPr/>
            </p:nvSpPr>
            <p:spPr>
              <a:xfrm>
                <a:off x="856" y="2639"/>
                <a:ext cx="1" cy="142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84" name="Rectangle 334"/>
              <p:cNvSpPr/>
              <p:nvPr/>
            </p:nvSpPr>
            <p:spPr>
              <a:xfrm>
                <a:off x="998" y="2568"/>
                <a:ext cx="356" cy="143"/>
              </a:xfrm>
              <a:prstGeom prst="rect">
                <a:avLst/>
              </a:prstGeom>
              <a:solidFill>
                <a:srgbClr val="FFFFFF"/>
              </a:solidFill>
              <a:ln w="14288" cap="flat" cmpd="sng">
                <a:solidFill>
                  <a:srgbClr val="0000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85" name="Rectangle 335"/>
              <p:cNvSpPr/>
              <p:nvPr/>
            </p:nvSpPr>
            <p:spPr>
              <a:xfrm>
                <a:off x="1778" y="2710"/>
                <a:ext cx="781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86" name="Rectangle 336"/>
              <p:cNvSpPr/>
              <p:nvPr/>
            </p:nvSpPr>
            <p:spPr>
              <a:xfrm>
                <a:off x="1864" y="2761"/>
                <a:ext cx="146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87" name="Rectangle 337"/>
              <p:cNvSpPr/>
              <p:nvPr/>
            </p:nvSpPr>
            <p:spPr>
              <a:xfrm>
                <a:off x="1951" y="2838"/>
                <a:ext cx="69" cy="1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2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88" name="Rectangle 338"/>
              <p:cNvSpPr/>
              <p:nvPr/>
            </p:nvSpPr>
            <p:spPr>
              <a:xfrm>
                <a:off x="2005" y="2761"/>
                <a:ext cx="34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100k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89" name="Rectangle 339"/>
              <p:cNvSpPr/>
              <p:nvPr/>
            </p:nvSpPr>
            <p:spPr>
              <a:xfrm>
                <a:off x="2289" y="2765"/>
                <a:ext cx="21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Ω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90" name="Rectangle 340"/>
              <p:cNvSpPr/>
              <p:nvPr/>
            </p:nvSpPr>
            <p:spPr>
              <a:xfrm>
                <a:off x="785" y="2355"/>
                <a:ext cx="711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91" name="Rectangle 341"/>
              <p:cNvSpPr/>
              <p:nvPr/>
            </p:nvSpPr>
            <p:spPr>
              <a:xfrm>
                <a:off x="871" y="2407"/>
                <a:ext cx="146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i="1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92" name="Rectangle 342"/>
              <p:cNvSpPr/>
              <p:nvPr/>
            </p:nvSpPr>
            <p:spPr>
              <a:xfrm>
                <a:off x="958" y="2483"/>
                <a:ext cx="134" cy="1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200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2  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93" name="Rectangle 343"/>
              <p:cNvSpPr/>
              <p:nvPr/>
            </p:nvSpPr>
            <p:spPr>
              <a:xfrm>
                <a:off x="1053" y="2407"/>
                <a:ext cx="275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10k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94" name="Rectangle 344"/>
              <p:cNvSpPr/>
              <p:nvPr/>
            </p:nvSpPr>
            <p:spPr>
              <a:xfrm>
                <a:off x="1266" y="2411"/>
                <a:ext cx="217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Ω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95" name="Line 345"/>
              <p:cNvSpPr/>
              <p:nvPr/>
            </p:nvSpPr>
            <p:spPr>
              <a:xfrm>
                <a:off x="4968" y="2001"/>
                <a:ext cx="1" cy="850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96" name="Line 346"/>
              <p:cNvSpPr/>
              <p:nvPr/>
            </p:nvSpPr>
            <p:spPr>
              <a:xfrm flipV="1">
                <a:off x="4401" y="2001"/>
                <a:ext cx="1" cy="850"/>
              </a:xfrm>
              <a:prstGeom prst="line">
                <a:avLst/>
              </a:prstGeom>
              <a:ln w="14288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4797" name="Rectangle 347"/>
              <p:cNvSpPr/>
              <p:nvPr/>
            </p:nvSpPr>
            <p:spPr>
              <a:xfrm>
                <a:off x="4047" y="2214"/>
                <a:ext cx="427" cy="24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98" name="Rectangle 348"/>
              <p:cNvSpPr/>
              <p:nvPr/>
            </p:nvSpPr>
            <p:spPr>
              <a:xfrm>
                <a:off x="4132" y="2280"/>
                <a:ext cx="180" cy="14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zh-CN" altLang="en-US" sz="1500" dirty="0">
                    <a:solidFill>
                      <a:srgbClr val="000066"/>
                    </a:solidFill>
                    <a:latin typeface="宋体" panose="02010600030101010101" pitchFamily="2" charset="-122"/>
                  </a:rPr>
                  <a:t>－</a:t>
                </a:r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799" name="Rectangle 349"/>
              <p:cNvSpPr/>
              <p:nvPr/>
            </p:nvSpPr>
            <p:spPr>
              <a:xfrm>
                <a:off x="4251" y="2277"/>
                <a:ext cx="121" cy="14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500" i="1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V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00" name="Rectangle 350"/>
              <p:cNvSpPr/>
              <p:nvPr/>
            </p:nvSpPr>
            <p:spPr>
              <a:xfrm>
                <a:off x="4323" y="2343"/>
                <a:ext cx="97" cy="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000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A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01" name="Rectangle 351"/>
              <p:cNvSpPr/>
              <p:nvPr/>
            </p:nvSpPr>
            <p:spPr>
              <a:xfrm>
                <a:off x="4897" y="2214"/>
                <a:ext cx="427" cy="24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02" name="Rectangle 352"/>
              <p:cNvSpPr/>
              <p:nvPr/>
            </p:nvSpPr>
            <p:spPr>
              <a:xfrm>
                <a:off x="4983" y="2277"/>
                <a:ext cx="121" cy="14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500" i="1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V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03" name="Rectangle 353"/>
              <p:cNvSpPr/>
              <p:nvPr/>
            </p:nvSpPr>
            <p:spPr>
              <a:xfrm>
                <a:off x="5055" y="2343"/>
                <a:ext cx="97" cy="9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sz="1000" dirty="0">
                    <a:solidFill>
                      <a:srgbClr val="000066"/>
                    </a:solidFill>
                    <a:latin typeface="Times New Roman" panose="02020603050405020304" pitchFamily="18" charset="0"/>
                  </a:rPr>
                  <a:t>A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04" name="Rectangle 354"/>
              <p:cNvSpPr/>
              <p:nvPr/>
            </p:nvSpPr>
            <p:spPr>
              <a:xfrm>
                <a:off x="1424" y="2426"/>
                <a:ext cx="355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805" name="Rectangle 355"/>
              <p:cNvSpPr/>
              <p:nvPr/>
            </p:nvSpPr>
            <p:spPr>
              <a:xfrm>
                <a:off x="1509" y="2478"/>
                <a:ext cx="162" cy="1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</a:t>
                </a:r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4579" name="Text Box 4"/>
          <p:cNvSpPr txBox="1"/>
          <p:nvPr/>
        </p:nvSpPr>
        <p:spPr>
          <a:xfrm>
            <a:off x="512763" y="792163"/>
            <a:ext cx="7993062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6.</a:t>
            </a:r>
            <a:r>
              <a:rPr lang="zh-CN" altLang="en-US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迟滞电压比较器</a:t>
            </a:r>
            <a:endParaRPr lang="en-US" altLang="zh-CN" sz="16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grpSp>
        <p:nvGrpSpPr>
          <p:cNvPr id="25602" name="Group 4"/>
          <p:cNvGrpSpPr/>
          <p:nvPr/>
        </p:nvGrpSpPr>
        <p:grpSpPr>
          <a:xfrm>
            <a:off x="2659063" y="2311400"/>
            <a:ext cx="2632075" cy="1495425"/>
            <a:chOff x="704" y="2468"/>
            <a:chExt cx="1117" cy="528"/>
          </a:xfrm>
        </p:grpSpPr>
        <p:sp>
          <p:nvSpPr>
            <p:cNvPr id="25638" name="Freeform 5"/>
            <p:cNvSpPr/>
            <p:nvPr/>
          </p:nvSpPr>
          <p:spPr>
            <a:xfrm>
              <a:off x="704" y="2468"/>
              <a:ext cx="279" cy="264"/>
            </a:xfrm>
            <a:custGeom>
              <a:avLst/>
              <a:gdLst>
                <a:gd name="txL" fmla="*/ 0 w 782"/>
                <a:gd name="txT" fmla="*/ 0 h 433"/>
                <a:gd name="txR" fmla="*/ 782 w 782"/>
                <a:gd name="txB" fmla="*/ 433 h 433"/>
              </a:gdLst>
              <a:ahLst/>
              <a:cxnLst>
                <a:cxn ang="0">
                  <a:pos x="0" y="263"/>
                </a:cxn>
                <a:cxn ang="0">
                  <a:pos x="24" y="191"/>
                </a:cxn>
                <a:cxn ang="0">
                  <a:pos x="47" y="129"/>
                </a:cxn>
                <a:cxn ang="0">
                  <a:pos x="71" y="76"/>
                </a:cxn>
                <a:cxn ang="0">
                  <a:pos x="94" y="31"/>
                </a:cxn>
                <a:cxn ang="0">
                  <a:pos x="114" y="9"/>
                </a:cxn>
                <a:cxn ang="0">
                  <a:pos x="137" y="0"/>
                </a:cxn>
                <a:cxn ang="0">
                  <a:pos x="161" y="9"/>
                </a:cxn>
                <a:cxn ang="0">
                  <a:pos x="184" y="31"/>
                </a:cxn>
                <a:cxn ang="0">
                  <a:pos x="208" y="76"/>
                </a:cxn>
                <a:cxn ang="0">
                  <a:pos x="232" y="129"/>
                </a:cxn>
                <a:cxn ang="0">
                  <a:pos x="255" y="196"/>
                </a:cxn>
                <a:cxn ang="0">
                  <a:pos x="279" y="263"/>
                </a:cxn>
              </a:cxnLst>
              <a:rect l="txL" t="txT" r="txR" b="txB"/>
              <a:pathLst>
                <a:path w="782" h="433">
                  <a:moveTo>
                    <a:pt x="0" y="432"/>
                  </a:moveTo>
                  <a:lnTo>
                    <a:pt x="66" y="314"/>
                  </a:lnTo>
                  <a:lnTo>
                    <a:pt x="132" y="212"/>
                  </a:lnTo>
                  <a:lnTo>
                    <a:pt x="198" y="124"/>
                  </a:lnTo>
                  <a:lnTo>
                    <a:pt x="264" y="51"/>
                  </a:lnTo>
                  <a:lnTo>
                    <a:pt x="319" y="14"/>
                  </a:lnTo>
                  <a:lnTo>
                    <a:pt x="385" y="0"/>
                  </a:lnTo>
                  <a:lnTo>
                    <a:pt x="451" y="14"/>
                  </a:lnTo>
                  <a:lnTo>
                    <a:pt x="517" y="51"/>
                  </a:lnTo>
                  <a:lnTo>
                    <a:pt x="583" y="124"/>
                  </a:lnTo>
                  <a:lnTo>
                    <a:pt x="649" y="212"/>
                  </a:lnTo>
                  <a:lnTo>
                    <a:pt x="715" y="322"/>
                  </a:lnTo>
                  <a:lnTo>
                    <a:pt x="781" y="432"/>
                  </a:lnTo>
                </a:path>
              </a:pathLst>
            </a:custGeom>
            <a:noFill/>
            <a:ln w="38100" cap="rnd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5639" name="Freeform 6"/>
            <p:cNvSpPr/>
            <p:nvPr/>
          </p:nvSpPr>
          <p:spPr>
            <a:xfrm>
              <a:off x="982" y="2732"/>
              <a:ext cx="280" cy="264"/>
            </a:xfrm>
            <a:custGeom>
              <a:avLst/>
              <a:gdLst>
                <a:gd name="txL" fmla="*/ 0 w 784"/>
                <a:gd name="txT" fmla="*/ 0 h 433"/>
                <a:gd name="txR" fmla="*/ 784 w 784"/>
                <a:gd name="txB" fmla="*/ 433 h 433"/>
              </a:gdLst>
              <a:ahLst/>
              <a:cxnLst>
                <a:cxn ang="0">
                  <a:pos x="280" y="0"/>
                </a:cxn>
                <a:cxn ang="0">
                  <a:pos x="256" y="71"/>
                </a:cxn>
                <a:cxn ang="0">
                  <a:pos x="232" y="134"/>
                </a:cxn>
                <a:cxn ang="0">
                  <a:pos x="209" y="187"/>
                </a:cxn>
                <a:cxn ang="0">
                  <a:pos x="185" y="232"/>
                </a:cxn>
                <a:cxn ang="0">
                  <a:pos x="165" y="254"/>
                </a:cxn>
                <a:cxn ang="0">
                  <a:pos x="142" y="263"/>
                </a:cxn>
                <a:cxn ang="0">
                  <a:pos x="118" y="254"/>
                </a:cxn>
                <a:cxn ang="0">
                  <a:pos x="94" y="232"/>
                </a:cxn>
                <a:cxn ang="0">
                  <a:pos x="71" y="187"/>
                </a:cxn>
                <a:cxn ang="0">
                  <a:pos x="47" y="134"/>
                </a:cxn>
                <a:cxn ang="0">
                  <a:pos x="24" y="66"/>
                </a:cxn>
                <a:cxn ang="0">
                  <a:pos x="0" y="0"/>
                </a:cxn>
              </a:cxnLst>
              <a:rect l="txL" t="txT" r="txR" b="txB"/>
              <a:pathLst>
                <a:path w="784" h="433">
                  <a:moveTo>
                    <a:pt x="783" y="0"/>
                  </a:moveTo>
                  <a:lnTo>
                    <a:pt x="716" y="117"/>
                  </a:lnTo>
                  <a:lnTo>
                    <a:pt x="650" y="219"/>
                  </a:lnTo>
                  <a:lnTo>
                    <a:pt x="584" y="307"/>
                  </a:lnTo>
                  <a:lnTo>
                    <a:pt x="518" y="380"/>
                  </a:lnTo>
                  <a:lnTo>
                    <a:pt x="463" y="417"/>
                  </a:lnTo>
                  <a:lnTo>
                    <a:pt x="397" y="432"/>
                  </a:lnTo>
                  <a:lnTo>
                    <a:pt x="330" y="417"/>
                  </a:lnTo>
                  <a:lnTo>
                    <a:pt x="264" y="380"/>
                  </a:lnTo>
                  <a:lnTo>
                    <a:pt x="198" y="307"/>
                  </a:lnTo>
                  <a:lnTo>
                    <a:pt x="132" y="219"/>
                  </a:lnTo>
                  <a:lnTo>
                    <a:pt x="66" y="109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5640" name="Freeform 7"/>
            <p:cNvSpPr/>
            <p:nvPr/>
          </p:nvSpPr>
          <p:spPr>
            <a:xfrm>
              <a:off x="1263" y="2468"/>
              <a:ext cx="279" cy="264"/>
            </a:xfrm>
            <a:custGeom>
              <a:avLst/>
              <a:gdLst>
                <a:gd name="txL" fmla="*/ 0 w 782"/>
                <a:gd name="txT" fmla="*/ 0 h 433"/>
                <a:gd name="txR" fmla="*/ 782 w 782"/>
                <a:gd name="txB" fmla="*/ 433 h 433"/>
              </a:gdLst>
              <a:ahLst/>
              <a:cxnLst>
                <a:cxn ang="0">
                  <a:pos x="0" y="263"/>
                </a:cxn>
                <a:cxn ang="0">
                  <a:pos x="24" y="191"/>
                </a:cxn>
                <a:cxn ang="0">
                  <a:pos x="47" y="129"/>
                </a:cxn>
                <a:cxn ang="0">
                  <a:pos x="71" y="76"/>
                </a:cxn>
                <a:cxn ang="0">
                  <a:pos x="94" y="31"/>
                </a:cxn>
                <a:cxn ang="0">
                  <a:pos x="114" y="9"/>
                </a:cxn>
                <a:cxn ang="0">
                  <a:pos x="137" y="0"/>
                </a:cxn>
                <a:cxn ang="0">
                  <a:pos x="161" y="9"/>
                </a:cxn>
                <a:cxn ang="0">
                  <a:pos x="184" y="31"/>
                </a:cxn>
                <a:cxn ang="0">
                  <a:pos x="208" y="76"/>
                </a:cxn>
                <a:cxn ang="0">
                  <a:pos x="232" y="129"/>
                </a:cxn>
                <a:cxn ang="0">
                  <a:pos x="255" y="196"/>
                </a:cxn>
                <a:cxn ang="0">
                  <a:pos x="279" y="263"/>
                </a:cxn>
              </a:cxnLst>
              <a:rect l="txL" t="txT" r="txR" b="txB"/>
              <a:pathLst>
                <a:path w="782" h="433">
                  <a:moveTo>
                    <a:pt x="0" y="432"/>
                  </a:moveTo>
                  <a:lnTo>
                    <a:pt x="66" y="314"/>
                  </a:lnTo>
                  <a:lnTo>
                    <a:pt x="132" y="212"/>
                  </a:lnTo>
                  <a:lnTo>
                    <a:pt x="198" y="124"/>
                  </a:lnTo>
                  <a:lnTo>
                    <a:pt x="264" y="51"/>
                  </a:lnTo>
                  <a:lnTo>
                    <a:pt x="319" y="14"/>
                  </a:lnTo>
                  <a:lnTo>
                    <a:pt x="385" y="0"/>
                  </a:lnTo>
                  <a:lnTo>
                    <a:pt x="451" y="14"/>
                  </a:lnTo>
                  <a:lnTo>
                    <a:pt x="517" y="51"/>
                  </a:lnTo>
                  <a:lnTo>
                    <a:pt x="583" y="124"/>
                  </a:lnTo>
                  <a:lnTo>
                    <a:pt x="649" y="212"/>
                  </a:lnTo>
                  <a:lnTo>
                    <a:pt x="715" y="322"/>
                  </a:lnTo>
                  <a:lnTo>
                    <a:pt x="781" y="432"/>
                  </a:lnTo>
                </a:path>
              </a:pathLst>
            </a:custGeom>
            <a:noFill/>
            <a:ln w="38100" cap="rnd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5641" name="Freeform 8"/>
            <p:cNvSpPr/>
            <p:nvPr/>
          </p:nvSpPr>
          <p:spPr>
            <a:xfrm>
              <a:off x="1541" y="2732"/>
              <a:ext cx="280" cy="264"/>
            </a:xfrm>
            <a:custGeom>
              <a:avLst/>
              <a:gdLst>
                <a:gd name="txL" fmla="*/ 0 w 784"/>
                <a:gd name="txT" fmla="*/ 0 h 433"/>
                <a:gd name="txR" fmla="*/ 784 w 784"/>
                <a:gd name="txB" fmla="*/ 433 h 433"/>
              </a:gdLst>
              <a:ahLst/>
              <a:cxnLst>
                <a:cxn ang="0">
                  <a:pos x="280" y="0"/>
                </a:cxn>
                <a:cxn ang="0">
                  <a:pos x="256" y="71"/>
                </a:cxn>
                <a:cxn ang="0">
                  <a:pos x="232" y="134"/>
                </a:cxn>
                <a:cxn ang="0">
                  <a:pos x="209" y="187"/>
                </a:cxn>
                <a:cxn ang="0">
                  <a:pos x="185" y="232"/>
                </a:cxn>
                <a:cxn ang="0">
                  <a:pos x="165" y="254"/>
                </a:cxn>
                <a:cxn ang="0">
                  <a:pos x="142" y="263"/>
                </a:cxn>
                <a:cxn ang="0">
                  <a:pos x="118" y="254"/>
                </a:cxn>
                <a:cxn ang="0">
                  <a:pos x="94" y="232"/>
                </a:cxn>
                <a:cxn ang="0">
                  <a:pos x="71" y="187"/>
                </a:cxn>
                <a:cxn ang="0">
                  <a:pos x="47" y="134"/>
                </a:cxn>
                <a:cxn ang="0">
                  <a:pos x="24" y="66"/>
                </a:cxn>
                <a:cxn ang="0">
                  <a:pos x="0" y="0"/>
                </a:cxn>
              </a:cxnLst>
              <a:rect l="txL" t="txT" r="txR" b="txB"/>
              <a:pathLst>
                <a:path w="784" h="433">
                  <a:moveTo>
                    <a:pt x="783" y="0"/>
                  </a:moveTo>
                  <a:lnTo>
                    <a:pt x="716" y="117"/>
                  </a:lnTo>
                  <a:lnTo>
                    <a:pt x="650" y="219"/>
                  </a:lnTo>
                  <a:lnTo>
                    <a:pt x="584" y="307"/>
                  </a:lnTo>
                  <a:lnTo>
                    <a:pt x="518" y="380"/>
                  </a:lnTo>
                  <a:lnTo>
                    <a:pt x="463" y="417"/>
                  </a:lnTo>
                  <a:lnTo>
                    <a:pt x="397" y="432"/>
                  </a:lnTo>
                  <a:lnTo>
                    <a:pt x="330" y="417"/>
                  </a:lnTo>
                  <a:lnTo>
                    <a:pt x="264" y="380"/>
                  </a:lnTo>
                  <a:lnTo>
                    <a:pt x="198" y="307"/>
                  </a:lnTo>
                  <a:lnTo>
                    <a:pt x="132" y="219"/>
                  </a:lnTo>
                  <a:lnTo>
                    <a:pt x="66" y="109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5603" name="Group 9"/>
          <p:cNvGrpSpPr/>
          <p:nvPr/>
        </p:nvGrpSpPr>
        <p:grpSpPr>
          <a:xfrm>
            <a:off x="2049463" y="1412875"/>
            <a:ext cx="3790950" cy="2667000"/>
            <a:chOff x="2913" y="174"/>
            <a:chExt cx="2388" cy="1680"/>
          </a:xfrm>
        </p:grpSpPr>
        <p:sp>
          <p:nvSpPr>
            <p:cNvPr id="25632" name="Text Box 10"/>
            <p:cNvSpPr txBox="1"/>
            <p:nvPr/>
          </p:nvSpPr>
          <p:spPr>
            <a:xfrm>
              <a:off x="4953" y="798"/>
              <a:ext cx="34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3200" b="1" dirty="0">
                  <a:latin typeface="Times New Roman" panose="02020603050405020304" pitchFamily="18" charset="0"/>
                  <a:ea typeface="楷体_GB2312" pitchFamily="49" charset="-122"/>
                </a:rPr>
                <a:t>t</a:t>
              </a:r>
              <a:endParaRPr lang="en-US" altLang="zh-CN" sz="3200" b="1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grpSp>
          <p:nvGrpSpPr>
            <p:cNvPr id="25633" name="Group 11"/>
            <p:cNvGrpSpPr/>
            <p:nvPr/>
          </p:nvGrpSpPr>
          <p:grpSpPr>
            <a:xfrm>
              <a:off x="2913" y="174"/>
              <a:ext cx="2388" cy="1680"/>
              <a:chOff x="2913" y="174"/>
              <a:chExt cx="2388" cy="1680"/>
            </a:xfrm>
          </p:grpSpPr>
          <p:sp>
            <p:nvSpPr>
              <p:cNvPr id="25634" name="Line 12"/>
              <p:cNvSpPr/>
              <p:nvPr/>
            </p:nvSpPr>
            <p:spPr>
              <a:xfrm>
                <a:off x="3177" y="1218"/>
                <a:ext cx="2124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grpSp>
            <p:nvGrpSpPr>
              <p:cNvPr id="25635" name="Group 13"/>
              <p:cNvGrpSpPr/>
              <p:nvPr/>
            </p:nvGrpSpPr>
            <p:grpSpPr>
              <a:xfrm>
                <a:off x="2913" y="174"/>
                <a:ext cx="444" cy="1680"/>
                <a:chOff x="2913" y="174"/>
                <a:chExt cx="444" cy="1680"/>
              </a:xfrm>
            </p:grpSpPr>
            <p:sp>
              <p:nvSpPr>
                <p:cNvPr id="25636" name="Line 14"/>
                <p:cNvSpPr/>
                <p:nvPr/>
              </p:nvSpPr>
              <p:spPr>
                <a:xfrm>
                  <a:off x="3297" y="450"/>
                  <a:ext cx="0" cy="1404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headEnd type="triangle" w="med" len="med"/>
                  <a:tailEnd type="none" w="med" len="med"/>
                </a:ln>
              </p:spPr>
            </p:sp>
            <p:sp>
              <p:nvSpPr>
                <p:cNvPr id="25637" name="Text Box 15"/>
                <p:cNvSpPr txBox="1"/>
                <p:nvPr/>
              </p:nvSpPr>
              <p:spPr>
                <a:xfrm>
                  <a:off x="2913" y="174"/>
                  <a:ext cx="444" cy="36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>
                  <a:spAutoFit/>
                </a:bodyPr>
                <a:p>
                  <a:pPr algn="ctr" eaLnBrk="0" hangingPunct="0">
                    <a:spcBef>
                      <a:spcPct val="50000"/>
                    </a:spcBef>
                  </a:pPr>
                  <a:r>
                    <a:rPr lang="en-US" altLang="zh-CN" sz="3200" b="1" i="1" dirty="0">
                      <a:latin typeface="Times New Roman" panose="02020603050405020304" pitchFamily="18" charset="0"/>
                      <a:ea typeface="楷体_GB2312" pitchFamily="49" charset="-122"/>
                    </a:rPr>
                    <a:t>u</a:t>
                  </a:r>
                  <a:r>
                    <a:rPr lang="en-US" altLang="zh-CN" sz="3200" b="1" baseline="-25000" dirty="0">
                      <a:latin typeface="Times New Roman" panose="02020603050405020304" pitchFamily="18" charset="0"/>
                      <a:ea typeface="楷体_GB2312" pitchFamily="49" charset="-122"/>
                    </a:rPr>
                    <a:t>i</a:t>
                  </a:r>
                  <a:endParaRPr lang="en-US" altLang="zh-CN" sz="3200" b="1" dirty="0"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</p:grpSp>
        </p:grpSp>
      </p:grpSp>
      <p:grpSp>
        <p:nvGrpSpPr>
          <p:cNvPr id="25604" name="Group 16"/>
          <p:cNvGrpSpPr/>
          <p:nvPr/>
        </p:nvGrpSpPr>
        <p:grpSpPr>
          <a:xfrm>
            <a:off x="2049463" y="3736975"/>
            <a:ext cx="3790950" cy="2667000"/>
            <a:chOff x="2913" y="1638"/>
            <a:chExt cx="2388" cy="1680"/>
          </a:xfrm>
        </p:grpSpPr>
        <p:sp>
          <p:nvSpPr>
            <p:cNvPr id="25628" name="Text Box 17"/>
            <p:cNvSpPr txBox="1"/>
            <p:nvPr/>
          </p:nvSpPr>
          <p:spPr>
            <a:xfrm>
              <a:off x="4953" y="2262"/>
              <a:ext cx="348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3200" b="1" dirty="0">
                  <a:latin typeface="Times New Roman" panose="02020603050405020304" pitchFamily="18" charset="0"/>
                  <a:ea typeface="楷体_GB2312" pitchFamily="49" charset="-122"/>
                </a:rPr>
                <a:t>t</a:t>
              </a:r>
              <a:endParaRPr lang="en-US" altLang="zh-CN" sz="3200" b="1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5629" name="Line 18"/>
            <p:cNvSpPr/>
            <p:nvPr/>
          </p:nvSpPr>
          <p:spPr>
            <a:xfrm>
              <a:off x="3177" y="2682"/>
              <a:ext cx="2124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5630" name="Line 19"/>
            <p:cNvSpPr/>
            <p:nvPr/>
          </p:nvSpPr>
          <p:spPr>
            <a:xfrm>
              <a:off x="3297" y="1914"/>
              <a:ext cx="0" cy="140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25631" name="Text Box 20"/>
            <p:cNvSpPr txBox="1"/>
            <p:nvPr/>
          </p:nvSpPr>
          <p:spPr>
            <a:xfrm>
              <a:off x="2913" y="1638"/>
              <a:ext cx="444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zh-CN" sz="3200" b="1" i="1" dirty="0"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lang="en-US" altLang="zh-CN" sz="3200" b="1" baseline="-25000" dirty="0">
                  <a:latin typeface="Times New Roman" panose="02020603050405020304" pitchFamily="18" charset="0"/>
                  <a:ea typeface="楷体_GB2312" pitchFamily="49" charset="-122"/>
                </a:rPr>
                <a:t>o</a:t>
              </a:r>
              <a:endParaRPr lang="en-US" altLang="zh-CN" sz="3200" b="1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25605" name="Line 22"/>
          <p:cNvSpPr/>
          <p:nvPr/>
        </p:nvSpPr>
        <p:spPr>
          <a:xfrm flipH="1">
            <a:off x="3403600" y="3402013"/>
            <a:ext cx="9525" cy="1990725"/>
          </a:xfrm>
          <a:prstGeom prst="line">
            <a:avLst/>
          </a:prstGeom>
          <a:ln w="28575" cap="flat" cmpd="sng">
            <a:solidFill>
              <a:srgbClr val="00CCFF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25606" name="Line 23"/>
          <p:cNvSpPr/>
          <p:nvPr/>
        </p:nvSpPr>
        <p:spPr>
          <a:xfrm>
            <a:off x="4048125" y="2825750"/>
            <a:ext cx="0" cy="2362200"/>
          </a:xfrm>
          <a:prstGeom prst="line">
            <a:avLst/>
          </a:prstGeom>
          <a:ln w="28575" cap="flat" cmpd="sng">
            <a:solidFill>
              <a:srgbClr val="00CCFF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25607" name="Line 24"/>
          <p:cNvSpPr/>
          <p:nvPr/>
        </p:nvSpPr>
        <p:spPr>
          <a:xfrm>
            <a:off x="4672013" y="3381375"/>
            <a:ext cx="9525" cy="1990725"/>
          </a:xfrm>
          <a:prstGeom prst="line">
            <a:avLst/>
          </a:prstGeom>
          <a:ln w="28575" cap="flat" cmpd="sng">
            <a:solidFill>
              <a:srgbClr val="00CCFF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25608" name="Line 25"/>
          <p:cNvSpPr/>
          <p:nvPr/>
        </p:nvSpPr>
        <p:spPr>
          <a:xfrm>
            <a:off x="2806700" y="2754313"/>
            <a:ext cx="0" cy="2362200"/>
          </a:xfrm>
          <a:prstGeom prst="line">
            <a:avLst/>
          </a:prstGeom>
          <a:ln w="28575" cap="flat" cmpd="sng">
            <a:solidFill>
              <a:srgbClr val="00CCFF"/>
            </a:solidFill>
            <a:prstDash val="dash"/>
            <a:headEnd type="none" w="med" len="med"/>
            <a:tailEnd type="none" w="med" len="med"/>
          </a:ln>
        </p:spPr>
      </p:sp>
      <p:grpSp>
        <p:nvGrpSpPr>
          <p:cNvPr id="25609" name="Group 45"/>
          <p:cNvGrpSpPr/>
          <p:nvPr/>
        </p:nvGrpSpPr>
        <p:grpSpPr>
          <a:xfrm>
            <a:off x="1260475" y="4337050"/>
            <a:ext cx="1609725" cy="1949450"/>
            <a:chOff x="2416" y="2027"/>
            <a:chExt cx="1014" cy="1228"/>
          </a:xfrm>
        </p:grpSpPr>
        <p:sp>
          <p:nvSpPr>
            <p:cNvPr id="25626" name="Text Box 46"/>
            <p:cNvSpPr txBox="1"/>
            <p:nvPr/>
          </p:nvSpPr>
          <p:spPr>
            <a:xfrm>
              <a:off x="2416" y="2027"/>
              <a:ext cx="858" cy="3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800" b="1" dirty="0">
                  <a:latin typeface="Times New Roman" panose="02020603050405020304" pitchFamily="18" charset="0"/>
                  <a:ea typeface="楷体_GB2312" pitchFamily="49" charset="-122"/>
                </a:rPr>
                <a:t>  +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lang="en-US" altLang="zh-CN" sz="2800" b="1" baseline="-25000" dirty="0">
                  <a:latin typeface="Times New Roman" panose="02020603050405020304" pitchFamily="18" charset="0"/>
                  <a:ea typeface="楷体_GB2312" pitchFamily="49" charset="-122"/>
                </a:rPr>
                <a:t>Z+D</a:t>
              </a:r>
              <a:endParaRPr lang="en-US" altLang="zh-CN" sz="2800" b="1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5627" name="Text Box 47"/>
            <p:cNvSpPr txBox="1"/>
            <p:nvPr/>
          </p:nvSpPr>
          <p:spPr>
            <a:xfrm>
              <a:off x="2461" y="2928"/>
              <a:ext cx="969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0" hangingPunct="0">
                <a:spcBef>
                  <a:spcPct val="50000"/>
                </a:spcBef>
              </a:pPr>
              <a:r>
                <a:rPr lang="en-US" altLang="zh-CN" sz="2800" b="1" dirty="0">
                  <a:latin typeface="Times New Roman" panose="02020603050405020304" pitchFamily="18" charset="0"/>
                  <a:ea typeface="楷体_GB2312" pitchFamily="49" charset="-122"/>
                </a:rPr>
                <a:t>   –</a:t>
              </a:r>
              <a:r>
                <a:rPr lang="en-US" altLang="zh-CN" sz="2800" b="1" i="1" dirty="0">
                  <a:latin typeface="Times New Roman" panose="02020603050405020304" pitchFamily="18" charset="0"/>
                  <a:ea typeface="楷体_GB2312" pitchFamily="49" charset="-122"/>
                </a:rPr>
                <a:t>U</a:t>
              </a:r>
              <a:r>
                <a:rPr lang="en-US" altLang="zh-CN" sz="2800" b="1" baseline="-25000" dirty="0">
                  <a:latin typeface="Times New Roman" panose="02020603050405020304" pitchFamily="18" charset="0"/>
                  <a:ea typeface="楷体_GB2312" pitchFamily="49" charset="-122"/>
                </a:rPr>
                <a:t>Z+D</a:t>
              </a:r>
              <a:endParaRPr lang="en-US" altLang="zh-CN" sz="2800" b="1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grpSp>
        <p:nvGrpSpPr>
          <p:cNvPr id="25610" name="Group 50"/>
          <p:cNvGrpSpPr/>
          <p:nvPr/>
        </p:nvGrpSpPr>
        <p:grpSpPr>
          <a:xfrm>
            <a:off x="2786063" y="4702175"/>
            <a:ext cx="2016125" cy="1371600"/>
            <a:chOff x="3120" y="2112"/>
            <a:chExt cx="2160" cy="864"/>
          </a:xfrm>
        </p:grpSpPr>
        <p:sp>
          <p:nvSpPr>
            <p:cNvPr id="25619" name="Line 51"/>
            <p:cNvSpPr/>
            <p:nvPr/>
          </p:nvSpPr>
          <p:spPr>
            <a:xfrm>
              <a:off x="3120" y="2976"/>
              <a:ext cx="672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620" name="Line 52"/>
            <p:cNvSpPr/>
            <p:nvPr/>
          </p:nvSpPr>
          <p:spPr>
            <a:xfrm flipV="1">
              <a:off x="3792" y="2112"/>
              <a:ext cx="0" cy="864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621" name="Line 53"/>
            <p:cNvSpPr/>
            <p:nvPr/>
          </p:nvSpPr>
          <p:spPr>
            <a:xfrm>
              <a:off x="3792" y="2112"/>
              <a:ext cx="672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622" name="Line 54"/>
            <p:cNvSpPr/>
            <p:nvPr/>
          </p:nvSpPr>
          <p:spPr>
            <a:xfrm>
              <a:off x="4464" y="2112"/>
              <a:ext cx="0" cy="864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623" name="Line 55"/>
            <p:cNvSpPr/>
            <p:nvPr/>
          </p:nvSpPr>
          <p:spPr>
            <a:xfrm>
              <a:off x="4464" y="2976"/>
              <a:ext cx="672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624" name="Line 56"/>
            <p:cNvSpPr/>
            <p:nvPr/>
          </p:nvSpPr>
          <p:spPr>
            <a:xfrm flipV="1">
              <a:off x="5136" y="2112"/>
              <a:ext cx="0" cy="864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625" name="Line 57"/>
            <p:cNvSpPr/>
            <p:nvPr/>
          </p:nvSpPr>
          <p:spPr>
            <a:xfrm>
              <a:off x="5136" y="2112"/>
              <a:ext cx="144" cy="0"/>
            </a:xfrm>
            <a:prstGeom prst="line">
              <a:avLst/>
            </a:prstGeom>
            <a:ln w="38100" cap="flat" cmpd="sng">
              <a:solidFill>
                <a:srgbClr val="FFFF99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25611" name="Line 61"/>
          <p:cNvSpPr/>
          <p:nvPr/>
        </p:nvSpPr>
        <p:spPr>
          <a:xfrm>
            <a:off x="4702175" y="4714875"/>
            <a:ext cx="62865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5612" name="Line 62"/>
          <p:cNvSpPr/>
          <p:nvPr/>
        </p:nvSpPr>
        <p:spPr>
          <a:xfrm>
            <a:off x="5329238" y="4714875"/>
            <a:ext cx="0" cy="137160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5613" name="Line 62"/>
          <p:cNvSpPr/>
          <p:nvPr/>
        </p:nvSpPr>
        <p:spPr>
          <a:xfrm>
            <a:off x="2801938" y="4705350"/>
            <a:ext cx="0" cy="137160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5614" name="Line 61"/>
          <p:cNvSpPr/>
          <p:nvPr/>
        </p:nvSpPr>
        <p:spPr>
          <a:xfrm flipV="1">
            <a:off x="2638425" y="4718050"/>
            <a:ext cx="16510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5615" name="Text Box 46"/>
          <p:cNvSpPr txBox="1"/>
          <p:nvPr/>
        </p:nvSpPr>
        <p:spPr>
          <a:xfrm>
            <a:off x="1619250" y="2424113"/>
            <a:ext cx="1362075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lang="en-US" altLang="zh-CN" sz="2400" b="1" i="1" dirty="0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endParaRPr lang="en-US" altLang="zh-CN" sz="24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5616" name="Text Box 47"/>
          <p:cNvSpPr txBox="1"/>
          <p:nvPr/>
        </p:nvSpPr>
        <p:spPr>
          <a:xfrm>
            <a:off x="1674813" y="3168650"/>
            <a:ext cx="1328737" cy="520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  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–</a:t>
            </a:r>
            <a:r>
              <a:rPr lang="en-US" altLang="zh-CN" sz="2400" b="1" i="1" dirty="0"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endParaRPr lang="en-US" altLang="zh-CN" sz="2400" b="1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5617" name="Line 24"/>
          <p:cNvSpPr/>
          <p:nvPr/>
        </p:nvSpPr>
        <p:spPr>
          <a:xfrm rot="-5400000" flipH="1">
            <a:off x="2986088" y="3046413"/>
            <a:ext cx="3175" cy="774700"/>
          </a:xfrm>
          <a:prstGeom prst="line">
            <a:avLst/>
          </a:prstGeom>
          <a:ln w="28575" cap="flat" cmpd="sng">
            <a:solidFill>
              <a:srgbClr val="00CCFF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25618" name="Line 24"/>
          <p:cNvSpPr/>
          <p:nvPr/>
        </p:nvSpPr>
        <p:spPr>
          <a:xfrm rot="-5400000" flipH="1">
            <a:off x="2633663" y="2622550"/>
            <a:ext cx="0" cy="263525"/>
          </a:xfrm>
          <a:prstGeom prst="line">
            <a:avLst/>
          </a:prstGeom>
          <a:ln w="28575" cap="flat" cmpd="sng">
            <a:solidFill>
              <a:srgbClr val="00CCFF"/>
            </a:solidFill>
            <a:prstDash val="dash"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Text Box 4"/>
          <p:cNvSpPr txBox="1"/>
          <p:nvPr/>
        </p:nvSpPr>
        <p:spPr>
          <a:xfrm>
            <a:off x="395288" y="908050"/>
            <a:ext cx="5256212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dirty="0">
                <a:solidFill>
                  <a:srgbClr val="0000FE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741</a:t>
            </a:r>
            <a:r>
              <a:rPr lang="zh-CN" altLang="en-US" sz="3200" dirty="0">
                <a:solidFill>
                  <a:srgbClr val="0000FE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的内部管脚图</a:t>
            </a:r>
            <a:endParaRPr lang="zh-CN" altLang="en-US" sz="3200" dirty="0">
              <a:solidFill>
                <a:srgbClr val="0000FE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26627" name="Picture 5" descr="7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773238"/>
            <a:ext cx="4608513" cy="3944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8" name="Text Box 7"/>
          <p:cNvSpPr txBox="1"/>
          <p:nvPr/>
        </p:nvSpPr>
        <p:spPr>
          <a:xfrm>
            <a:off x="5651500" y="1412875"/>
            <a:ext cx="3492500" cy="4421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FE"/>
                </a:solidFill>
                <a:latin typeface="Arial" panose="020B0604020202020204" pitchFamily="34" charset="0"/>
                <a:ea typeface="华文新魏" panose="02010800040101010101" pitchFamily="2" charset="-122"/>
              </a:rPr>
              <a:t>管脚排列</a:t>
            </a:r>
            <a:endParaRPr lang="zh-CN" altLang="en-US" sz="3200" dirty="0">
              <a:solidFill>
                <a:srgbClr val="0000FE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1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悬空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</a:rPr>
              <a:t>2  </a:t>
            </a:r>
            <a:r>
              <a:rPr lang="zh-CN" altLang="en-US" sz="2400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</a:rPr>
              <a:t>反相输入端</a:t>
            </a:r>
            <a:endParaRPr lang="zh-CN" altLang="en-US" sz="2400" dirty="0">
              <a:solidFill>
                <a:srgbClr val="CC0099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</a:rPr>
              <a:t>3  </a:t>
            </a:r>
            <a:r>
              <a:rPr lang="zh-CN" altLang="en-US" sz="2400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</a:rPr>
              <a:t>同相输入端</a:t>
            </a:r>
            <a:endParaRPr lang="zh-CN" altLang="en-US" sz="2400" dirty="0">
              <a:solidFill>
                <a:srgbClr val="CC0099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</a:rPr>
              <a:t>4  -15V</a:t>
            </a:r>
            <a:endParaRPr lang="en-US" altLang="zh-CN" sz="2400" dirty="0">
              <a:solidFill>
                <a:srgbClr val="CC0099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5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悬空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</a:rPr>
              <a:t>6  </a:t>
            </a:r>
            <a:r>
              <a:rPr lang="zh-CN" altLang="en-US" sz="2400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</a:rPr>
              <a:t>输出</a:t>
            </a:r>
            <a:endParaRPr lang="zh-CN" altLang="en-US" sz="2400" dirty="0">
              <a:solidFill>
                <a:srgbClr val="CC0099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dirty="0">
                <a:solidFill>
                  <a:srgbClr val="CC0099"/>
                </a:solidFill>
                <a:latin typeface="楷体_GB2312" pitchFamily="49" charset="-122"/>
                <a:ea typeface="楷体_GB2312" pitchFamily="49" charset="-122"/>
              </a:rPr>
              <a:t>7  +15V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b="1" dirty="0">
                <a:latin typeface="Arial" panose="020B0604020202020204" pitchFamily="34" charset="0"/>
              </a:rPr>
              <a:t>    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不要接反！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8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悬空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Rectangle 2"/>
          <p:cNvSpPr/>
          <p:nvPr/>
        </p:nvSpPr>
        <p:spPr>
          <a:xfrm>
            <a:off x="331788" y="785813"/>
            <a:ext cx="8075612" cy="60483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3200" dirty="0">
                <a:solidFill>
                  <a:srgbClr val="0000FF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元器件及仪器使用注意事项</a:t>
            </a:r>
            <a:r>
              <a:rPr lang="zh-CN" altLang="en-US" sz="4000" b="1" dirty="0">
                <a:solidFill>
                  <a:srgbClr val="D60093"/>
                </a:solidFill>
                <a:latin typeface="宋体" panose="02010600030101010101" pitchFamily="2" charset="-122"/>
              </a:rPr>
              <a:t> </a:t>
            </a:r>
            <a:endParaRPr lang="zh-CN" altLang="en-US" sz="4000" b="1" dirty="0">
              <a:solidFill>
                <a:srgbClr val="D60093"/>
              </a:solidFill>
              <a:latin typeface="宋体" panose="02010600030101010101" pitchFamily="2" charset="-122"/>
            </a:endParaRPr>
          </a:p>
        </p:txBody>
      </p:sp>
      <p:sp>
        <p:nvSpPr>
          <p:cNvPr id="27651" name="Rectangle 3"/>
          <p:cNvSpPr/>
          <p:nvPr/>
        </p:nvSpPr>
        <p:spPr>
          <a:xfrm>
            <a:off x="8243888" y="4830763"/>
            <a:ext cx="431800" cy="2873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p>
            <a:pPr algn="ctr"/>
            <a:endParaRPr lang="zh-CN" altLang="zh-CN" dirty="0">
              <a:solidFill>
                <a:srgbClr val="D60093"/>
              </a:solidFill>
              <a:latin typeface="Arial" panose="020B0604020202020204" pitchFamily="34" charset="0"/>
            </a:endParaRPr>
          </a:p>
        </p:txBody>
      </p:sp>
      <p:sp>
        <p:nvSpPr>
          <p:cNvPr id="44037" name="Text Box 5"/>
          <p:cNvSpPr txBox="1"/>
          <p:nvPr/>
        </p:nvSpPr>
        <p:spPr>
          <a:xfrm>
            <a:off x="331788" y="3168650"/>
            <a:ext cx="3705225" cy="520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8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2.</a:t>
            </a:r>
            <a:r>
              <a:rPr lang="zh-CN" altLang="en-US" sz="28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输入信号的获得</a:t>
            </a:r>
            <a:r>
              <a:rPr lang="zh-CN" altLang="en-US" sz="2800" b="1" dirty="0">
                <a:solidFill>
                  <a:srgbClr val="80008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</a:t>
            </a:r>
            <a:endParaRPr lang="zh-CN" altLang="en-US" sz="2800" b="1" dirty="0">
              <a:solidFill>
                <a:srgbClr val="80008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4042" name="Text Box 10"/>
          <p:cNvSpPr txBox="1"/>
          <p:nvPr/>
        </p:nvSpPr>
        <p:spPr>
          <a:xfrm>
            <a:off x="590550" y="5264150"/>
            <a:ext cx="8005763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交流</a:t>
            </a: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信号</a:t>
            </a: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从</a:t>
            </a: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函数信号发生器</a:t>
            </a: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获得，注意函数信号发生器输出正弦波单位选择有效值（</a:t>
            </a:r>
            <a:r>
              <a:rPr kumimoji="0" lang="en-US" altLang="zh-CN" sz="28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altLang="zh-CN" sz="2800" b="1" i="0" u="none" strike="noStrike" kern="1200" cap="none" spc="0" normalizeH="0" baseline="-2500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RMS</a:t>
            </a:r>
            <a:r>
              <a:rPr kumimoji="0" lang="en-US" altLang="zh-CN" sz="28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。</a:t>
            </a:r>
            <a:endParaRPr kumimoji="0" lang="zh-CN" altLang="en-US" sz="2800" b="1" i="0" u="none" strike="noStrike" kern="1200" cap="none" spc="0" normalizeH="0" baseline="0" noProof="1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</p:txBody>
      </p:sp>
      <p:sp>
        <p:nvSpPr>
          <p:cNvPr id="44043" name="Text Box 11"/>
          <p:cNvSpPr txBox="1"/>
          <p:nvPr/>
        </p:nvSpPr>
        <p:spPr>
          <a:xfrm>
            <a:off x="590550" y="3733800"/>
            <a:ext cx="7816850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solidFill>
                  <a:srgbClr val="FF3300"/>
                </a:solidFill>
                <a:latin typeface="宋体" panose="02010600030101010101" pitchFamily="2" charset="-122"/>
              </a:rPr>
              <a:t>直流信号</a:t>
            </a:r>
            <a:r>
              <a:rPr lang="zh-CN" altLang="en-US" sz="2800" b="1" dirty="0">
                <a:latin typeface="宋体" panose="02010600030101010101" pitchFamily="2" charset="-122"/>
              </a:rPr>
              <a:t>分别从实验箱左下部的两个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可调的直流信号源</a:t>
            </a:r>
            <a:r>
              <a:rPr lang="zh-CN" altLang="en-US" sz="2800" b="1" dirty="0">
                <a:latin typeface="宋体" panose="02010600030101010101" pitchFamily="2" charset="-122"/>
              </a:rPr>
              <a:t>获得。注意调节至两个信号均为要求的值，再测输出信号。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sp>
        <p:nvSpPr>
          <p:cNvPr id="44044" name="Rectangle 12"/>
          <p:cNvSpPr/>
          <p:nvPr/>
        </p:nvSpPr>
        <p:spPr>
          <a:xfrm>
            <a:off x="331788" y="2049463"/>
            <a:ext cx="9540875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1.</a:t>
            </a:r>
            <a:r>
              <a:rPr lang="zh-CN" altLang="en-US" sz="28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稳压管带色环的一端为阴极；</a:t>
            </a:r>
            <a:endParaRPr lang="zh-CN" altLang="en-US" sz="2800" b="1" dirty="0">
              <a:solidFill>
                <a:srgbClr val="80008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grpSp>
        <p:nvGrpSpPr>
          <p:cNvPr id="2" name="Group 13"/>
          <p:cNvGrpSpPr/>
          <p:nvPr/>
        </p:nvGrpSpPr>
        <p:grpSpPr>
          <a:xfrm>
            <a:off x="5581650" y="2103438"/>
            <a:ext cx="1882775" cy="833437"/>
            <a:chOff x="1746" y="2972"/>
            <a:chExt cx="1132" cy="503"/>
          </a:xfrm>
        </p:grpSpPr>
        <p:grpSp>
          <p:nvGrpSpPr>
            <p:cNvPr id="27657" name="Group 14"/>
            <p:cNvGrpSpPr/>
            <p:nvPr/>
          </p:nvGrpSpPr>
          <p:grpSpPr>
            <a:xfrm>
              <a:off x="2018" y="3158"/>
              <a:ext cx="681" cy="317"/>
              <a:chOff x="2018" y="3158"/>
              <a:chExt cx="681" cy="317"/>
            </a:xfrm>
          </p:grpSpPr>
          <p:grpSp>
            <p:nvGrpSpPr>
              <p:cNvPr id="27660" name="Group 15"/>
              <p:cNvGrpSpPr/>
              <p:nvPr/>
            </p:nvGrpSpPr>
            <p:grpSpPr>
              <a:xfrm>
                <a:off x="2018" y="3158"/>
                <a:ext cx="681" cy="272"/>
                <a:chOff x="1383" y="2750"/>
                <a:chExt cx="681" cy="272"/>
              </a:xfrm>
            </p:grpSpPr>
            <p:sp>
              <p:nvSpPr>
                <p:cNvPr id="27662" name="AutoShape 16"/>
                <p:cNvSpPr/>
                <p:nvPr/>
              </p:nvSpPr>
              <p:spPr>
                <a:xfrm rot="-8135809">
                  <a:off x="1519" y="2795"/>
                  <a:ext cx="181" cy="181"/>
                </a:xfrm>
                <a:prstGeom prst="rtTriangle">
                  <a:avLst/>
                </a:prstGeom>
                <a:solidFill>
                  <a:schemeClr val="tx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663" name="Line 17"/>
                <p:cNvSpPr/>
                <p:nvPr/>
              </p:nvSpPr>
              <p:spPr>
                <a:xfrm>
                  <a:off x="1746" y="2750"/>
                  <a:ext cx="0" cy="27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7664" name="Line 18"/>
                <p:cNvSpPr/>
                <p:nvPr/>
              </p:nvSpPr>
              <p:spPr>
                <a:xfrm>
                  <a:off x="1383" y="2886"/>
                  <a:ext cx="681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7661" name="Line 19"/>
              <p:cNvSpPr/>
              <p:nvPr/>
            </p:nvSpPr>
            <p:spPr>
              <a:xfrm flipH="1">
                <a:off x="2290" y="3430"/>
                <a:ext cx="91" cy="45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27658" name="Rectangle 20"/>
            <p:cNvSpPr/>
            <p:nvPr/>
          </p:nvSpPr>
          <p:spPr>
            <a:xfrm>
              <a:off x="1746" y="2976"/>
              <a:ext cx="406" cy="22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b="1" dirty="0">
                  <a:latin typeface="Arial" panose="020B0604020202020204" pitchFamily="34" charset="0"/>
                </a:rPr>
                <a:t>阳极</a:t>
              </a:r>
              <a:endParaRPr lang="zh-CN" altLang="en-US" b="1" dirty="0">
                <a:latin typeface="Arial" panose="020B0604020202020204" pitchFamily="34" charset="0"/>
              </a:endParaRPr>
            </a:p>
          </p:txBody>
        </p:sp>
        <p:sp>
          <p:nvSpPr>
            <p:cNvPr id="27659" name="Rectangle 21"/>
            <p:cNvSpPr/>
            <p:nvPr/>
          </p:nvSpPr>
          <p:spPr>
            <a:xfrm>
              <a:off x="2472" y="2972"/>
              <a:ext cx="406" cy="22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b="1" dirty="0">
                  <a:latin typeface="Arial" panose="020B0604020202020204" pitchFamily="34" charset="0"/>
                </a:rPr>
                <a:t>阴极</a:t>
              </a:r>
              <a:endParaRPr lang="zh-CN" altLang="en-US" b="1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7" grpId="0"/>
      <p:bldP spid="44042" grpId="0"/>
      <p:bldP spid="44043" grpId="0"/>
      <p:bldP spid="440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</a:rPr>
              <a:t>二、实验原理</a:t>
            </a:r>
            <a:endParaRPr lang="zh-CN" altLang="en-US" sz="3200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charset="0"/>
              <a:buChar char="Ø"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运算放器（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Operational 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mplifier，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OA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）是一种具有高电压增益的多级直接耦合放大器件。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charset="0"/>
              <a:buChar char="Ø"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本次实验采用通用型运算放大器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uA741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。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charset="0"/>
              <a:buChar char="Ø"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运放在线性运用时，均构成深度负反馈，其输入、输出关系取决于运放的外部电路，外接不同的反馈网络，可以构成功能不同的运算电路。主要包括比例、加法、差分、积分电路等。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80008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4" name="图片 11"/>
          <p:cNvPicPr>
            <a:picLocks noChangeAspect="1"/>
          </p:cNvPicPr>
          <p:nvPr/>
        </p:nvPicPr>
        <p:blipFill>
          <a:blip r:embed="rId1"/>
          <a:srcRect l="3043" t="2940" r="7570" b="15826"/>
          <a:stretch>
            <a:fillRect/>
          </a:stretch>
        </p:blipFill>
        <p:spPr>
          <a:xfrm>
            <a:off x="709613" y="1679575"/>
            <a:ext cx="7318375" cy="49847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8675" name="Group 3"/>
          <p:cNvGrpSpPr/>
          <p:nvPr/>
        </p:nvGrpSpPr>
        <p:grpSpPr>
          <a:xfrm>
            <a:off x="927100" y="5730875"/>
            <a:ext cx="5811838" cy="798513"/>
            <a:chOff x="427" y="3304"/>
            <a:chExt cx="3885" cy="806"/>
          </a:xfrm>
        </p:grpSpPr>
        <p:sp>
          <p:nvSpPr>
            <p:cNvPr id="28678" name="Rectangle 4"/>
            <p:cNvSpPr/>
            <p:nvPr/>
          </p:nvSpPr>
          <p:spPr>
            <a:xfrm>
              <a:off x="427" y="3304"/>
              <a:ext cx="936" cy="806"/>
            </a:xfrm>
            <a:prstGeom prst="rect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28679" name="Line 5"/>
            <p:cNvSpPr/>
            <p:nvPr/>
          </p:nvSpPr>
          <p:spPr>
            <a:xfrm flipH="1" flipV="1">
              <a:off x="1352" y="3730"/>
              <a:ext cx="708" cy="9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8680" name="Rectangle 6"/>
            <p:cNvSpPr/>
            <p:nvPr/>
          </p:nvSpPr>
          <p:spPr>
            <a:xfrm>
              <a:off x="2089" y="3400"/>
              <a:ext cx="2223" cy="5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pPr algn="ctr"/>
              <a:r>
                <a:rPr lang="en-US" altLang="zh-CN" sz="2400" b="1" dirty="0">
                  <a:solidFill>
                    <a:srgbClr val="FF3300"/>
                  </a:solidFill>
                  <a:latin typeface="Arial" panose="020B0604020202020204" pitchFamily="34" charset="0"/>
                </a:rPr>
                <a:t>±5V</a:t>
              </a:r>
              <a:r>
                <a:rPr lang="zh-CN" altLang="en-US" sz="2400" b="1" dirty="0">
                  <a:solidFill>
                    <a:srgbClr val="FF3300"/>
                  </a:solidFill>
                  <a:latin typeface="Arial" panose="020B0604020202020204" pitchFamily="34" charset="0"/>
                </a:rPr>
                <a:t>可调的直流信号源</a:t>
              </a:r>
              <a:endParaRPr lang="zh-CN" altLang="en-US" sz="2400" b="1" dirty="0">
                <a:solidFill>
                  <a:srgbClr val="FF33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28676" name="Rectangle 2"/>
          <p:cNvSpPr/>
          <p:nvPr/>
        </p:nvSpPr>
        <p:spPr>
          <a:xfrm>
            <a:off x="331788" y="809625"/>
            <a:ext cx="2754312" cy="6032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3200" b="1" dirty="0">
                <a:solidFill>
                  <a:srgbClr val="0000FE"/>
                </a:solidFill>
                <a:latin typeface="宋体" panose="02010600030101010101" pitchFamily="2" charset="-122"/>
              </a:rPr>
              <a:t>直流信号源</a:t>
            </a:r>
            <a:r>
              <a:rPr lang="zh-CN" altLang="en-US" sz="4000" b="1" dirty="0">
                <a:solidFill>
                  <a:srgbClr val="D60093"/>
                </a:solidFill>
                <a:latin typeface="宋体" panose="02010600030101010101" pitchFamily="2" charset="-122"/>
              </a:rPr>
              <a:t> </a:t>
            </a:r>
            <a:endParaRPr lang="zh-CN" altLang="en-US" sz="4000" b="1" dirty="0">
              <a:solidFill>
                <a:srgbClr val="D60093"/>
              </a:solidFill>
              <a:latin typeface="宋体" panose="02010600030101010101" pitchFamily="2" charset="-122"/>
            </a:endParaRPr>
          </a:p>
        </p:txBody>
      </p:sp>
      <p:cxnSp>
        <p:nvCxnSpPr>
          <p:cNvPr id="4" name="曲线连接符 3"/>
          <p:cNvCxnSpPr/>
          <p:nvPr/>
        </p:nvCxnSpPr>
        <p:spPr>
          <a:xfrm>
            <a:off x="9829800" y="525463"/>
            <a:ext cx="935038" cy="887413"/>
          </a:xfrm>
          <a:prstGeom prst="curvedConnector3">
            <a:avLst>
              <a:gd name="adj1" fmla="val 50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8" name="图片 1"/>
          <p:cNvPicPr>
            <a:picLocks noChangeAspect="1"/>
          </p:cNvPicPr>
          <p:nvPr/>
        </p:nvPicPr>
        <p:blipFill>
          <a:blip r:embed="rId1"/>
          <a:srcRect l="2731" t="31100" r="5885" b="5901"/>
          <a:stretch>
            <a:fillRect/>
          </a:stretch>
        </p:blipFill>
        <p:spPr>
          <a:xfrm>
            <a:off x="684213" y="2203450"/>
            <a:ext cx="7608887" cy="393541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9699" name="Text Box 3"/>
          <p:cNvSpPr txBox="1"/>
          <p:nvPr/>
        </p:nvSpPr>
        <p:spPr>
          <a:xfrm>
            <a:off x="447675" y="587375"/>
            <a:ext cx="3929063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函数信号发生器</a:t>
            </a:r>
            <a:endParaRPr lang="zh-CN" altLang="en-US" sz="3200" b="1" dirty="0">
              <a:solidFill>
                <a:srgbClr val="0000CC"/>
              </a:solidFill>
              <a:latin typeface="Arial" panose="020B0604020202020204" pitchFamily="34" charset="0"/>
            </a:endParaRPr>
          </a:p>
        </p:txBody>
      </p:sp>
      <p:sp>
        <p:nvSpPr>
          <p:cNvPr id="29700" name="矩形 11"/>
          <p:cNvSpPr/>
          <p:nvPr/>
        </p:nvSpPr>
        <p:spPr>
          <a:xfrm>
            <a:off x="4214813" y="3063875"/>
            <a:ext cx="696912" cy="2085975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pPr marL="609600" indent="-609600"/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29701" name="直接箭头连接符 15"/>
          <p:cNvCxnSpPr>
            <a:stCxn id="29708" idx="2"/>
          </p:cNvCxnSpPr>
          <p:nvPr/>
        </p:nvCxnSpPr>
        <p:spPr>
          <a:xfrm flipH="1">
            <a:off x="4500563" y="2060575"/>
            <a:ext cx="6350" cy="930275"/>
          </a:xfrm>
          <a:prstGeom prst="straightConnector1">
            <a:avLst/>
          </a:prstGeom>
          <a:ln w="19050" cap="flat" cmpd="sng">
            <a:solidFill>
              <a:srgbClr val="00B050"/>
            </a:solidFill>
            <a:prstDash val="solid"/>
            <a:headEnd type="none" w="med" len="med"/>
            <a:tailEnd type="triangle" w="sm" len="med"/>
          </a:ln>
        </p:spPr>
      </p:cxnSp>
      <p:sp>
        <p:nvSpPr>
          <p:cNvPr id="29702" name="矩形 19"/>
          <p:cNvSpPr/>
          <p:nvPr/>
        </p:nvSpPr>
        <p:spPr>
          <a:xfrm>
            <a:off x="5715000" y="2779713"/>
            <a:ext cx="2241550" cy="720725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pPr marL="609600" indent="-609600"/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3" name="矩形 21"/>
          <p:cNvSpPr/>
          <p:nvPr/>
        </p:nvSpPr>
        <p:spPr>
          <a:xfrm>
            <a:off x="6948488" y="3616325"/>
            <a:ext cx="1004887" cy="132556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pPr marL="609600" indent="-609600"/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4" name="矩形 22"/>
          <p:cNvSpPr/>
          <p:nvPr/>
        </p:nvSpPr>
        <p:spPr>
          <a:xfrm>
            <a:off x="1089025" y="5511800"/>
            <a:ext cx="419100" cy="357188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pPr marL="609600" indent="-609600"/>
            <a:endParaRPr lang="zh-CN" altLang="en-US" sz="2400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9705" name="矩形 23"/>
          <p:cNvSpPr/>
          <p:nvPr/>
        </p:nvSpPr>
        <p:spPr>
          <a:xfrm>
            <a:off x="6516688" y="5084763"/>
            <a:ext cx="500062" cy="1001712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pPr marL="609600" indent="-609600"/>
            <a:endParaRPr lang="zh-CN" altLang="en-US" sz="2400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29706" name="直接箭头连接符 24"/>
          <p:cNvCxnSpPr>
            <a:stCxn id="29707" idx="2"/>
          </p:cNvCxnSpPr>
          <p:nvPr/>
        </p:nvCxnSpPr>
        <p:spPr>
          <a:xfrm flipH="1">
            <a:off x="2333625" y="2060575"/>
            <a:ext cx="14288" cy="1073150"/>
          </a:xfrm>
          <a:prstGeom prst="straightConnector1">
            <a:avLst/>
          </a:prstGeom>
          <a:ln w="19050" cap="flat" cmpd="sng">
            <a:solidFill>
              <a:srgbClr val="00B050"/>
            </a:solidFill>
            <a:prstDash val="solid"/>
            <a:headEnd type="none" w="med" len="med"/>
            <a:tailEnd type="triangle" w="sm" len="med"/>
          </a:ln>
        </p:spPr>
      </p:cxnSp>
      <p:sp>
        <p:nvSpPr>
          <p:cNvPr id="29707" name="TextBox 27"/>
          <p:cNvSpPr txBox="1"/>
          <p:nvPr/>
        </p:nvSpPr>
        <p:spPr>
          <a:xfrm>
            <a:off x="1870075" y="1660525"/>
            <a:ext cx="954088" cy="400050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p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显示屏</a:t>
            </a:r>
            <a:endParaRPr lang="zh-CN" altLang="en-US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9708" name="TextBox 28"/>
          <p:cNvSpPr txBox="1"/>
          <p:nvPr/>
        </p:nvSpPr>
        <p:spPr>
          <a:xfrm>
            <a:off x="3902075" y="1660525"/>
            <a:ext cx="1209675" cy="400050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p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参数设置</a:t>
            </a:r>
            <a:endParaRPr lang="zh-CN" altLang="en-US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9709" name="TextBox 33"/>
          <p:cNvSpPr txBox="1"/>
          <p:nvPr/>
        </p:nvSpPr>
        <p:spPr>
          <a:xfrm>
            <a:off x="7065963" y="1636713"/>
            <a:ext cx="1211262" cy="400050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p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功能选择</a:t>
            </a:r>
            <a:endParaRPr lang="zh-CN" altLang="en-US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29710" name="直接箭头连接符 34"/>
          <p:cNvCxnSpPr>
            <a:stCxn id="29707" idx="2"/>
          </p:cNvCxnSpPr>
          <p:nvPr/>
        </p:nvCxnSpPr>
        <p:spPr>
          <a:xfrm flipH="1">
            <a:off x="7507288" y="2060575"/>
            <a:ext cx="6350" cy="639763"/>
          </a:xfrm>
          <a:prstGeom prst="straightConnector1">
            <a:avLst/>
          </a:prstGeom>
          <a:ln w="19050" cap="flat" cmpd="sng">
            <a:solidFill>
              <a:srgbClr val="00B050"/>
            </a:solidFill>
            <a:prstDash val="solid"/>
            <a:headEnd type="none" w="med" len="med"/>
            <a:tailEnd type="triangle" w="sm" len="med"/>
          </a:ln>
        </p:spPr>
      </p:cxnSp>
      <p:sp>
        <p:nvSpPr>
          <p:cNvPr id="29711" name="TextBox 37"/>
          <p:cNvSpPr txBox="1"/>
          <p:nvPr/>
        </p:nvSpPr>
        <p:spPr>
          <a:xfrm>
            <a:off x="8470900" y="3500438"/>
            <a:ext cx="492125" cy="1470025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dash"/>
            <a:miter/>
            <a:headEnd type="none" w="med" len="med"/>
            <a:tailEnd type="none" w="med" len="med"/>
          </a:ln>
        </p:spPr>
        <p:txBody>
          <a:bodyPr vert="eaVert">
            <a:spAutoFit/>
          </a:bodyPr>
          <a:p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旋钮和光标</a:t>
            </a:r>
            <a:endParaRPr lang="zh-CN" altLang="en-US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29712" name="直接箭头连接符 38"/>
          <p:cNvCxnSpPr>
            <a:stCxn id="29707" idx="2"/>
          </p:cNvCxnSpPr>
          <p:nvPr/>
        </p:nvCxnSpPr>
        <p:spPr>
          <a:xfrm flipH="1" flipV="1">
            <a:off x="7956550" y="4141788"/>
            <a:ext cx="514350" cy="7937"/>
          </a:xfrm>
          <a:prstGeom prst="straightConnector1">
            <a:avLst/>
          </a:prstGeom>
          <a:ln w="19050" cap="flat" cmpd="sng">
            <a:solidFill>
              <a:srgbClr val="00B050"/>
            </a:solidFill>
            <a:prstDash val="solid"/>
            <a:headEnd type="none" w="med" len="med"/>
            <a:tailEnd type="triangle" w="sm" len="med"/>
          </a:ln>
        </p:spPr>
      </p:cxnSp>
      <p:sp>
        <p:nvSpPr>
          <p:cNvPr id="29713" name="TextBox 39"/>
          <p:cNvSpPr txBox="1"/>
          <p:nvPr/>
        </p:nvSpPr>
        <p:spPr>
          <a:xfrm>
            <a:off x="6169025" y="6229350"/>
            <a:ext cx="1211263" cy="400050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p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信号输出</a:t>
            </a:r>
            <a:endParaRPr lang="zh-CN" altLang="en-US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29714" name="直接箭头连接符 40"/>
          <p:cNvCxnSpPr>
            <a:stCxn id="29713" idx="0"/>
            <a:endCxn id="29705" idx="2"/>
          </p:cNvCxnSpPr>
          <p:nvPr/>
        </p:nvCxnSpPr>
        <p:spPr>
          <a:xfrm flipH="1" flipV="1">
            <a:off x="6767513" y="6086475"/>
            <a:ext cx="7937" cy="142875"/>
          </a:xfrm>
          <a:prstGeom prst="straightConnector1">
            <a:avLst/>
          </a:prstGeom>
          <a:ln w="19050" cap="flat" cmpd="sng">
            <a:solidFill>
              <a:srgbClr val="00B050"/>
            </a:solidFill>
            <a:prstDash val="solid"/>
            <a:headEnd type="none" w="med" len="med"/>
            <a:tailEnd type="triangle" w="sm" len="med"/>
          </a:ln>
        </p:spPr>
      </p:cxnSp>
      <p:sp>
        <p:nvSpPr>
          <p:cNvPr id="29715" name="TextBox 42"/>
          <p:cNvSpPr txBox="1"/>
          <p:nvPr/>
        </p:nvSpPr>
        <p:spPr>
          <a:xfrm>
            <a:off x="728663" y="6226175"/>
            <a:ext cx="1250950" cy="400050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电源开关</a:t>
            </a:r>
            <a:endParaRPr lang="zh-CN" altLang="en-US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29716" name="直接箭头连接符 43"/>
          <p:cNvCxnSpPr>
            <a:stCxn id="29713" idx="0"/>
            <a:endCxn id="29705" idx="2"/>
          </p:cNvCxnSpPr>
          <p:nvPr/>
        </p:nvCxnSpPr>
        <p:spPr>
          <a:xfrm rot="5400000" flipH="1" flipV="1">
            <a:off x="1119188" y="6022975"/>
            <a:ext cx="357187" cy="1588"/>
          </a:xfrm>
          <a:prstGeom prst="straightConnector1">
            <a:avLst/>
          </a:prstGeom>
          <a:ln w="19050" cap="flat" cmpd="sng">
            <a:solidFill>
              <a:srgbClr val="00B050"/>
            </a:solidFill>
            <a:prstDash val="solid"/>
            <a:headEnd type="none" w="med" len="med"/>
            <a:tailEnd type="triangle" w="sm" len="med"/>
          </a:ln>
        </p:spPr>
      </p:cxnSp>
      <p:sp>
        <p:nvSpPr>
          <p:cNvPr id="29717" name="TextBox 33"/>
          <p:cNvSpPr txBox="1"/>
          <p:nvPr/>
        </p:nvSpPr>
        <p:spPr>
          <a:xfrm>
            <a:off x="5700713" y="1628775"/>
            <a:ext cx="1211262" cy="400050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p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数字键盘</a:t>
            </a:r>
            <a:endParaRPr lang="zh-CN" altLang="en-US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29718" name="直接箭头连接符 34"/>
          <p:cNvCxnSpPr>
            <a:stCxn id="29717" idx="2"/>
            <a:endCxn id="29705" idx="2"/>
          </p:cNvCxnSpPr>
          <p:nvPr/>
        </p:nvCxnSpPr>
        <p:spPr>
          <a:xfrm flipH="1">
            <a:off x="6291263" y="2028825"/>
            <a:ext cx="14287" cy="1587500"/>
          </a:xfrm>
          <a:prstGeom prst="straightConnector1">
            <a:avLst/>
          </a:prstGeom>
          <a:ln w="19050" cap="flat" cmpd="sng">
            <a:solidFill>
              <a:srgbClr val="00B050"/>
            </a:solidFill>
            <a:prstDash val="solid"/>
            <a:headEnd type="none" w="med" len="med"/>
            <a:tailEnd type="triangle" w="sm" len="med"/>
          </a:ln>
        </p:spPr>
      </p:cxnSp>
      <p:sp>
        <p:nvSpPr>
          <p:cNvPr id="29719" name="矩形 21"/>
          <p:cNvSpPr/>
          <p:nvPr/>
        </p:nvSpPr>
        <p:spPr>
          <a:xfrm>
            <a:off x="5715000" y="3630613"/>
            <a:ext cx="1160463" cy="1144587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pPr marL="609600" indent="-609600"/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Rectangle 2"/>
          <p:cNvSpPr/>
          <p:nvPr/>
        </p:nvSpPr>
        <p:spPr>
          <a:xfrm>
            <a:off x="8243888" y="4364038"/>
            <a:ext cx="431800" cy="2873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p>
            <a:pPr algn="ctr"/>
            <a:endParaRPr lang="zh-CN" altLang="zh-CN" dirty="0">
              <a:solidFill>
                <a:srgbClr val="D60093"/>
              </a:solidFill>
              <a:latin typeface="Arial" panose="020B0604020202020204" pitchFamily="34" charset="0"/>
            </a:endParaRPr>
          </a:p>
        </p:txBody>
      </p:sp>
      <p:sp>
        <p:nvSpPr>
          <p:cNvPr id="47107" name="Rectangle 3"/>
          <p:cNvSpPr/>
          <p:nvPr/>
        </p:nvSpPr>
        <p:spPr>
          <a:xfrm rot="-5400000">
            <a:off x="5886450" y="1106488"/>
            <a:ext cx="1403350" cy="27368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7108" name="Text Box 4"/>
          <p:cNvSpPr txBox="1"/>
          <p:nvPr/>
        </p:nvSpPr>
        <p:spPr>
          <a:xfrm>
            <a:off x="539750" y="833438"/>
            <a:ext cx="3284538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4</a:t>
            </a:r>
            <a:r>
              <a:rPr lang="zh-CN" altLang="en-US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、示波器的使用：</a:t>
            </a:r>
            <a:endParaRPr lang="zh-CN" altLang="en-US" sz="3200" b="1" dirty="0">
              <a:solidFill>
                <a:srgbClr val="80008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7109" name="Text Box 5"/>
          <p:cNvSpPr txBox="1"/>
          <p:nvPr/>
        </p:nvSpPr>
        <p:spPr>
          <a:xfrm>
            <a:off x="811213" y="1773238"/>
            <a:ext cx="52133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）用双踪</a:t>
            </a:r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同时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观察输入、输出波形。</a:t>
            </a:r>
            <a:endParaRPr lang="zh-CN" altLang="en-US" sz="2400" b="1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110" name="Text Box 6"/>
          <p:cNvSpPr txBox="1"/>
          <p:nvPr/>
        </p:nvSpPr>
        <p:spPr>
          <a:xfrm>
            <a:off x="811213" y="2409825"/>
            <a:ext cx="7145337" cy="8302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）输入、输出端可先插连线，再用示波器的夹子夹</a:t>
            </a:r>
            <a:endParaRPr lang="zh-CN" altLang="en-US" sz="2400" b="1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连线观察。</a:t>
            </a:r>
            <a:endParaRPr lang="zh-CN" altLang="en-US" sz="2400" b="1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0727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31913" y="3357563"/>
            <a:ext cx="6192837" cy="3348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animBg="1"/>
      <p:bldP spid="47108" grpId="0"/>
      <p:bldP spid="47109" grpId="0"/>
      <p:bldP spid="471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6" name="Picture 2" descr="100_0695"/>
          <p:cNvPicPr>
            <a:picLocks noChangeAspect="1"/>
          </p:cNvPicPr>
          <p:nvPr/>
        </p:nvPicPr>
        <p:blipFill>
          <a:blip r:embed="rId1"/>
          <a:srcRect t="5442" b="-2469"/>
          <a:stretch>
            <a:fillRect/>
          </a:stretch>
        </p:blipFill>
        <p:spPr>
          <a:xfrm>
            <a:off x="538480" y="908685"/>
            <a:ext cx="7921625" cy="5615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751570" y="59251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770" name="图片 2"/>
          <p:cNvPicPr>
            <a:picLocks noChangeAspect="1"/>
          </p:cNvPicPr>
          <p:nvPr/>
        </p:nvPicPr>
        <p:blipFill>
          <a:blip r:embed="rId1"/>
          <a:srcRect t="22134" r="3125" b="6540"/>
          <a:stretch>
            <a:fillRect/>
          </a:stretch>
        </p:blipFill>
        <p:spPr>
          <a:xfrm>
            <a:off x="971550" y="2062163"/>
            <a:ext cx="7351713" cy="4060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277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zh-CN" altLang="en-US" sz="3200" b="1" dirty="0">
                <a:solidFill>
                  <a:srgbClr val="0000CC"/>
                </a:solidFill>
                <a:latin typeface="Arial" panose="020B0604020202020204" pitchFamily="34" charset="0"/>
              </a:rPr>
              <a:t>直流电源串联方法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67288" y="1536700"/>
            <a:ext cx="2087562" cy="46037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设置主路电压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6" name="直接箭头连接符 15"/>
          <p:cNvCxnSpPr>
            <a:stCxn id="14" idx="2"/>
          </p:cNvCxnSpPr>
          <p:nvPr/>
        </p:nvCxnSpPr>
        <p:spPr>
          <a:xfrm>
            <a:off x="6011863" y="1997075"/>
            <a:ext cx="0" cy="352425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4" name="文本框 13"/>
          <p:cNvSpPr txBox="1"/>
          <p:nvPr/>
        </p:nvSpPr>
        <p:spPr>
          <a:xfrm>
            <a:off x="5995988" y="6203950"/>
            <a:ext cx="1444625" cy="46037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设置串联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>
            <a:stCxn id="14" idx="2"/>
          </p:cNvCxnSpPr>
          <p:nvPr/>
        </p:nvCxnSpPr>
        <p:spPr>
          <a:xfrm flipV="1">
            <a:off x="6732588" y="4652963"/>
            <a:ext cx="0" cy="1511300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4" idx="2"/>
          </p:cNvCxnSpPr>
          <p:nvPr/>
        </p:nvCxnSpPr>
        <p:spPr>
          <a:xfrm flipH="1" flipV="1">
            <a:off x="2484438" y="5300663"/>
            <a:ext cx="15875" cy="657225"/>
          </a:xfrm>
          <a:prstGeom prst="line">
            <a:avLst/>
          </a:prstGeom>
          <a:ln w="28575">
            <a:solidFill>
              <a:srgbClr val="0000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14" idx="2"/>
          </p:cNvCxnSpPr>
          <p:nvPr/>
        </p:nvCxnSpPr>
        <p:spPr>
          <a:xfrm>
            <a:off x="2474913" y="5286375"/>
            <a:ext cx="2817813" cy="15875"/>
          </a:xfrm>
          <a:prstGeom prst="line">
            <a:avLst/>
          </a:prstGeom>
          <a:ln w="28575">
            <a:solidFill>
              <a:srgbClr val="0000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4" idx="2"/>
          </p:cNvCxnSpPr>
          <p:nvPr/>
        </p:nvCxnSpPr>
        <p:spPr>
          <a:xfrm>
            <a:off x="5295900" y="5303838"/>
            <a:ext cx="0" cy="573088"/>
          </a:xfrm>
          <a:prstGeom prst="line">
            <a:avLst/>
          </a:prstGeom>
          <a:ln w="28575">
            <a:solidFill>
              <a:srgbClr val="0000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14" idx="2"/>
          </p:cNvCxnSpPr>
          <p:nvPr/>
        </p:nvCxnSpPr>
        <p:spPr>
          <a:xfrm>
            <a:off x="2484438" y="5951538"/>
            <a:ext cx="0" cy="3587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4" idx="2"/>
          </p:cNvCxnSpPr>
          <p:nvPr/>
        </p:nvCxnSpPr>
        <p:spPr>
          <a:xfrm>
            <a:off x="3203575" y="5878513"/>
            <a:ext cx="14288" cy="4349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14" idx="2"/>
          </p:cNvCxnSpPr>
          <p:nvPr/>
        </p:nvCxnSpPr>
        <p:spPr>
          <a:xfrm flipH="1">
            <a:off x="4608513" y="5878513"/>
            <a:ext cx="34925" cy="43497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3"/>
          <p:cNvSpPr txBox="1"/>
          <p:nvPr/>
        </p:nvSpPr>
        <p:spPr>
          <a:xfrm>
            <a:off x="1974213" y="6309995"/>
            <a:ext cx="885190" cy="46037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kern="1200" cap="none" spc="0" normalizeH="0" baseline="0" noProof="1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GND</a:t>
            </a:r>
            <a:endParaRPr kumimoji="0" lang="en-US" altLang="zh-CN" sz="2400" kern="1200" cap="none" spc="0" normalizeH="0" baseline="0" noProof="1">
              <a:solidFill>
                <a:schemeClr val="accent4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3"/>
          <p:cNvSpPr txBox="1"/>
          <p:nvPr/>
        </p:nvSpPr>
        <p:spPr>
          <a:xfrm>
            <a:off x="2962275" y="6294438"/>
            <a:ext cx="935038" cy="46037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CC</a:t>
            </a:r>
            <a:endParaRPr lang="en-US" altLang="zh-CN" sz="2400" baseline="-25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文本框 13"/>
          <p:cNvSpPr txBox="1"/>
          <p:nvPr/>
        </p:nvSpPr>
        <p:spPr>
          <a:xfrm>
            <a:off x="4165600" y="6276973"/>
            <a:ext cx="935990" cy="46037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i="1" kern="1200" cap="none" spc="0" normalizeH="0" baseline="0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-U</a:t>
            </a:r>
            <a:r>
              <a:rPr kumimoji="0" lang="en-US" altLang="zh-CN" sz="2400" kern="1200" cap="none" spc="0" normalizeH="0" baseline="-25000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CC</a:t>
            </a:r>
            <a:endParaRPr kumimoji="0" lang="en-US" altLang="zh-CN" sz="2400" kern="1200" cap="none" spc="0" normalizeH="0" baseline="-25000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4" name="图片 2"/>
          <p:cNvPicPr>
            <a:picLocks noChangeAspect="1"/>
          </p:cNvPicPr>
          <p:nvPr/>
        </p:nvPicPr>
        <p:blipFill>
          <a:blip r:embed="rId1"/>
          <a:srcRect t="21698" r="3131" b="3900"/>
          <a:stretch>
            <a:fillRect/>
          </a:stretch>
        </p:blipFill>
        <p:spPr>
          <a:xfrm>
            <a:off x="1149350" y="2008188"/>
            <a:ext cx="6877050" cy="3960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5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960437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zh-CN" altLang="en-US" sz="3200" b="1" dirty="0">
                <a:solidFill>
                  <a:srgbClr val="0000CC"/>
                </a:solidFill>
                <a:latin typeface="Arial" panose="020B0604020202020204" pitchFamily="34" charset="0"/>
              </a:rPr>
              <a:t>直流电源串联方法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37075" y="1476375"/>
            <a:ext cx="2087563" cy="46037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设置主路电压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6" name="直接箭头连接符 15"/>
          <p:cNvCxnSpPr>
            <a:stCxn id="14" idx="2"/>
          </p:cNvCxnSpPr>
          <p:nvPr/>
        </p:nvCxnSpPr>
        <p:spPr>
          <a:xfrm flipH="1">
            <a:off x="5549900" y="1936750"/>
            <a:ext cx="31750" cy="590550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3"/>
          <p:cNvSpPr txBox="1"/>
          <p:nvPr/>
        </p:nvSpPr>
        <p:spPr>
          <a:xfrm>
            <a:off x="6354763" y="6161088"/>
            <a:ext cx="1444625" cy="46037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设置串联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>
            <a:stCxn id="14" idx="2"/>
          </p:cNvCxnSpPr>
          <p:nvPr/>
        </p:nvCxnSpPr>
        <p:spPr>
          <a:xfrm flipV="1">
            <a:off x="7164388" y="4437063"/>
            <a:ext cx="0" cy="1728788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14" idx="2"/>
          </p:cNvCxnSpPr>
          <p:nvPr/>
        </p:nvCxnSpPr>
        <p:spPr>
          <a:xfrm flipH="1" flipV="1">
            <a:off x="2771775" y="5157788"/>
            <a:ext cx="15875" cy="657225"/>
          </a:xfrm>
          <a:prstGeom prst="line">
            <a:avLst/>
          </a:prstGeom>
          <a:ln w="28575">
            <a:solidFill>
              <a:srgbClr val="000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14" idx="2"/>
          </p:cNvCxnSpPr>
          <p:nvPr/>
        </p:nvCxnSpPr>
        <p:spPr>
          <a:xfrm>
            <a:off x="2762250" y="5143500"/>
            <a:ext cx="2673350" cy="14288"/>
          </a:xfrm>
          <a:prstGeom prst="line">
            <a:avLst/>
          </a:prstGeom>
          <a:ln w="28575">
            <a:solidFill>
              <a:srgbClr val="000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4" idx="2"/>
          </p:cNvCxnSpPr>
          <p:nvPr/>
        </p:nvCxnSpPr>
        <p:spPr>
          <a:xfrm>
            <a:off x="5435600" y="5160963"/>
            <a:ext cx="0" cy="573088"/>
          </a:xfrm>
          <a:prstGeom prst="line">
            <a:avLst/>
          </a:prstGeom>
          <a:ln w="28575">
            <a:solidFill>
              <a:srgbClr val="000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14" idx="2"/>
          </p:cNvCxnSpPr>
          <p:nvPr/>
        </p:nvCxnSpPr>
        <p:spPr>
          <a:xfrm flipH="1">
            <a:off x="2771775" y="5672138"/>
            <a:ext cx="25400" cy="5667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14" idx="2"/>
          </p:cNvCxnSpPr>
          <p:nvPr/>
        </p:nvCxnSpPr>
        <p:spPr>
          <a:xfrm flipH="1">
            <a:off x="3432175" y="5672138"/>
            <a:ext cx="23813" cy="5667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14" idx="2"/>
          </p:cNvCxnSpPr>
          <p:nvPr/>
        </p:nvCxnSpPr>
        <p:spPr>
          <a:xfrm flipH="1">
            <a:off x="4751388" y="5672138"/>
            <a:ext cx="25400" cy="56673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3"/>
          <p:cNvSpPr txBox="1"/>
          <p:nvPr/>
        </p:nvSpPr>
        <p:spPr>
          <a:xfrm>
            <a:off x="2261235" y="6238240"/>
            <a:ext cx="885190" cy="46037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kern="1200" cap="none" spc="0" normalizeH="0" baseline="0" noProof="1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GND</a:t>
            </a:r>
            <a:endParaRPr kumimoji="0" lang="en-US" altLang="zh-CN" sz="2400" kern="1200" cap="none" spc="0" normalizeH="0" baseline="0" noProof="1">
              <a:solidFill>
                <a:schemeClr val="accent4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3"/>
          <p:cNvSpPr txBox="1"/>
          <p:nvPr/>
        </p:nvSpPr>
        <p:spPr>
          <a:xfrm>
            <a:off x="3249613" y="6223000"/>
            <a:ext cx="935037" cy="46037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24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CC</a:t>
            </a:r>
            <a:endParaRPr lang="en-US" altLang="zh-CN" sz="2400" baseline="-25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文本框 13"/>
          <p:cNvSpPr txBox="1"/>
          <p:nvPr/>
        </p:nvSpPr>
        <p:spPr>
          <a:xfrm>
            <a:off x="4309110" y="6205219"/>
            <a:ext cx="935990" cy="46037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i="1" kern="1200" cap="none" spc="0" normalizeH="0" baseline="0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-U</a:t>
            </a:r>
            <a:r>
              <a:rPr kumimoji="0" lang="en-US" altLang="zh-CN" sz="2400" kern="1200" cap="none" spc="0" normalizeH="0" baseline="-25000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CC</a:t>
            </a:r>
            <a:endParaRPr kumimoji="0" lang="en-US" altLang="zh-CN" sz="2400" kern="1200" cap="none" spc="0" normalizeH="0" baseline="-25000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 bldLvl="0" animBg="1"/>
      <p:bldP spid="11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Text Box 2"/>
          <p:cNvSpPr txBox="1"/>
          <p:nvPr/>
        </p:nvSpPr>
        <p:spPr>
          <a:xfrm>
            <a:off x="574675" y="892175"/>
            <a:ext cx="4429125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6.</a:t>
            </a:r>
            <a:r>
              <a:rPr lang="zh-CN" altLang="en-US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其他应该注意的事项：</a:t>
            </a:r>
            <a:endParaRPr lang="zh-CN" altLang="en-US" sz="3200" b="1" dirty="0">
              <a:solidFill>
                <a:srgbClr val="80008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52227" name="Text Box 3"/>
          <p:cNvSpPr txBox="1"/>
          <p:nvPr/>
        </p:nvSpPr>
        <p:spPr>
          <a:xfrm>
            <a:off x="955675" y="2921000"/>
            <a:ext cx="7867650" cy="5222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8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800" b="1" dirty="0">
                <a:solidFill>
                  <a:srgbClr val="0000CC"/>
                </a:solidFill>
                <a:latin typeface="宋体" panose="02010600030101010101" pitchFamily="2" charset="-122"/>
              </a:rPr>
              <a:t>函数信号发生器、示波器应与实验电路共地；</a:t>
            </a:r>
            <a:endParaRPr lang="zh-CN" altLang="en-US" sz="2800" b="1" dirty="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  <p:sp>
        <p:nvSpPr>
          <p:cNvPr id="52228" name="Text Box 4"/>
          <p:cNvSpPr txBox="1"/>
          <p:nvPr/>
        </p:nvSpPr>
        <p:spPr>
          <a:xfrm>
            <a:off x="955675" y="3635375"/>
            <a:ext cx="6081713" cy="5222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800" b="1" dirty="0">
                <a:solidFill>
                  <a:srgbClr val="0000CC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800" b="1" dirty="0">
                <a:solidFill>
                  <a:srgbClr val="0000CC"/>
                </a:solidFill>
                <a:latin typeface="宋体" panose="02010600030101010101" pitchFamily="2" charset="-122"/>
              </a:rPr>
              <a:t>）每次换接电路前都必须关掉电源！</a:t>
            </a:r>
            <a:endParaRPr lang="zh-CN" altLang="en-US" sz="2800" b="1" dirty="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  <p:sp>
        <p:nvSpPr>
          <p:cNvPr id="52229" name="Text Box 5"/>
          <p:cNvSpPr txBox="1"/>
          <p:nvPr/>
        </p:nvSpPr>
        <p:spPr>
          <a:xfrm>
            <a:off x="857250" y="1790700"/>
            <a:ext cx="8066088" cy="952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800" b="1" dirty="0">
                <a:solidFill>
                  <a:srgbClr val="0000CC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800" b="1" dirty="0">
                <a:solidFill>
                  <a:srgbClr val="0000CC"/>
                </a:solidFill>
                <a:latin typeface="宋体" panose="02010600030101010101" pitchFamily="2" charset="-122"/>
              </a:rPr>
              <a:t>）实验电路应供给集成块</a:t>
            </a:r>
            <a:r>
              <a:rPr lang="en-US" altLang="zh-CN" sz="2800" b="1" dirty="0">
                <a:solidFill>
                  <a:srgbClr val="0000CC"/>
                </a:solidFill>
                <a:latin typeface="宋体" panose="02010600030101010101" pitchFamily="2" charset="-122"/>
              </a:rPr>
              <a:t>15V</a:t>
            </a:r>
            <a:r>
              <a:rPr lang="zh-CN" altLang="en-US" sz="2800" b="1" dirty="0">
                <a:solidFill>
                  <a:srgbClr val="0000CC"/>
                </a:solidFill>
                <a:latin typeface="宋体" panose="02010600030101010101" pitchFamily="2" charset="-122"/>
              </a:rPr>
              <a:t>直流电源；注意正、负电源的极性，切务将输出端短路。</a:t>
            </a:r>
            <a:endParaRPr lang="zh-CN" altLang="en-US" sz="2800" b="1" dirty="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6" grpId="0"/>
      <p:bldP spid="52227" grpId="0"/>
      <p:bldP spid="52228" grpId="0"/>
      <p:bldP spid="522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图片 4"/>
          <p:cNvPicPr>
            <a:picLocks noChangeAspect="1"/>
          </p:cNvPicPr>
          <p:nvPr/>
        </p:nvPicPr>
        <p:blipFill>
          <a:blip r:embed="rId1"/>
          <a:srcRect l="5037" t="39561" r="4385" b="11241"/>
          <a:stretch>
            <a:fillRect/>
          </a:stretch>
        </p:blipFill>
        <p:spPr>
          <a:xfrm>
            <a:off x="593725" y="1614488"/>
            <a:ext cx="7777163" cy="316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3" name="Text Box 2"/>
          <p:cNvSpPr txBox="1"/>
          <p:nvPr/>
        </p:nvSpPr>
        <p:spPr>
          <a:xfrm>
            <a:off x="593725" y="835025"/>
            <a:ext cx="41148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CC"/>
                </a:solidFill>
                <a:latin typeface="宋体" panose="02010600030101010101" pitchFamily="2" charset="-122"/>
              </a:rPr>
              <a:t>万用表的使用</a:t>
            </a:r>
            <a:endParaRPr lang="zh-CN" altLang="en-US" sz="3200" b="1" dirty="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  <p:sp>
        <p:nvSpPr>
          <p:cNvPr id="53254" name="Text Box 6"/>
          <p:cNvSpPr txBox="1"/>
          <p:nvPr/>
        </p:nvSpPr>
        <p:spPr>
          <a:xfrm>
            <a:off x="414338" y="5643563"/>
            <a:ext cx="8748712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▲</a:t>
            </a:r>
            <a:r>
              <a:rPr lang="zh-CN" altLang="en-US" sz="2400" b="1" dirty="0">
                <a:solidFill>
                  <a:srgbClr val="003399"/>
                </a:solidFill>
                <a:latin typeface="宋体" panose="02010600030101010101" pitchFamily="2" charset="-122"/>
              </a:rPr>
              <a:t>表笔的使用原则：</a:t>
            </a:r>
            <a:endParaRPr lang="zh-CN" altLang="en-US" sz="2400" b="1" dirty="0">
              <a:solidFill>
                <a:srgbClr val="003399"/>
              </a:solidFill>
              <a:latin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rgbClr val="003399"/>
                </a:solidFill>
                <a:latin typeface="宋体" panose="02010600030101010101" pitchFamily="2" charset="-122"/>
              </a:rPr>
              <a:t>  测量电压（交、直流）时，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黑笔</a:t>
            </a:r>
            <a:r>
              <a:rPr lang="zh-CN" altLang="en-US" sz="2400" b="1" dirty="0">
                <a:solidFill>
                  <a:srgbClr val="003399"/>
                </a:solidFill>
                <a:latin typeface="宋体" panose="02010600030101010101" pitchFamily="2" charset="-122"/>
              </a:rPr>
              <a:t>总是接负极、地或低电位端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35845" name="Text Box 9"/>
          <p:cNvSpPr txBox="1"/>
          <p:nvPr/>
        </p:nvSpPr>
        <p:spPr>
          <a:xfrm>
            <a:off x="833438" y="4879975"/>
            <a:ext cx="16097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电源开关</a:t>
            </a:r>
            <a:endParaRPr lang="zh-CN" altLang="en-US" sz="2400" b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6" name="Line 10"/>
          <p:cNvSpPr/>
          <p:nvPr/>
        </p:nvSpPr>
        <p:spPr>
          <a:xfrm flipH="1" flipV="1">
            <a:off x="1503363" y="4479925"/>
            <a:ext cx="11112" cy="455613"/>
          </a:xfrm>
          <a:prstGeom prst="line">
            <a:avLst/>
          </a:prstGeom>
          <a:ln w="57150" cap="flat" cmpd="sng">
            <a:solidFill>
              <a:srgbClr val="FFCC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5847" name="AutoShape 12"/>
          <p:cNvSpPr/>
          <p:nvPr/>
        </p:nvSpPr>
        <p:spPr>
          <a:xfrm rot="-5400000">
            <a:off x="3073400" y="3740150"/>
            <a:ext cx="228600" cy="2051050"/>
          </a:xfrm>
          <a:prstGeom prst="leftBrace">
            <a:avLst>
              <a:gd name="adj1" fmla="val 80043"/>
              <a:gd name="adj2" fmla="val 50000"/>
            </a:avLst>
          </a:prstGeom>
          <a:noFill/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5848" name="Text Box 13"/>
          <p:cNvSpPr txBox="1"/>
          <p:nvPr/>
        </p:nvSpPr>
        <p:spPr>
          <a:xfrm>
            <a:off x="2698750" y="4822825"/>
            <a:ext cx="1624013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功能键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9" name="Text Box 15"/>
          <p:cNvSpPr txBox="1"/>
          <p:nvPr/>
        </p:nvSpPr>
        <p:spPr>
          <a:xfrm>
            <a:off x="8324850" y="4033838"/>
            <a:ext cx="838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表笔</a:t>
            </a:r>
            <a:endParaRPr lang="zh-CN" altLang="en-US" sz="2400" b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50" name="Line 17"/>
          <p:cNvSpPr/>
          <p:nvPr/>
        </p:nvSpPr>
        <p:spPr>
          <a:xfrm flipH="1" flipV="1">
            <a:off x="8494713" y="3124200"/>
            <a:ext cx="354012" cy="952500"/>
          </a:xfrm>
          <a:prstGeom prst="line">
            <a:avLst/>
          </a:prstGeom>
          <a:ln w="57150" cap="flat" cmpd="sng">
            <a:solidFill>
              <a:srgbClr val="FFCC00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254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254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>
                                            <p:txEl>
                                              <p:charRg st="10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254">
                                            <p:txEl>
                                              <p:charRg st="10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254">
                                            <p:txEl>
                                              <p:charRg st="10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6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2134" r="3125" b="6540"/>
          <a:stretch>
            <a:fillRect/>
          </a:stretch>
        </p:blipFill>
        <p:spPr>
          <a:xfrm>
            <a:off x="900113" y="-171450"/>
            <a:ext cx="3421062" cy="1890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7" name="图片 11"/>
          <p:cNvPicPr>
            <a:picLocks noChangeAspect="1"/>
          </p:cNvPicPr>
          <p:nvPr/>
        </p:nvPicPr>
        <p:blipFill>
          <a:blip r:embed="rId3"/>
          <a:srcRect l="3043" t="2940" r="7570" b="15826"/>
          <a:stretch>
            <a:fillRect/>
          </a:stretch>
        </p:blipFill>
        <p:spPr>
          <a:xfrm>
            <a:off x="709613" y="1822450"/>
            <a:ext cx="7318375" cy="49847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6868" name="Group 3"/>
          <p:cNvGrpSpPr/>
          <p:nvPr/>
        </p:nvGrpSpPr>
        <p:grpSpPr>
          <a:xfrm>
            <a:off x="928688" y="5857875"/>
            <a:ext cx="5811837" cy="798513"/>
            <a:chOff x="427" y="3304"/>
            <a:chExt cx="3885" cy="806"/>
          </a:xfrm>
        </p:grpSpPr>
        <p:sp>
          <p:nvSpPr>
            <p:cNvPr id="36891" name="Rectangle 4"/>
            <p:cNvSpPr/>
            <p:nvPr/>
          </p:nvSpPr>
          <p:spPr>
            <a:xfrm>
              <a:off x="427" y="3304"/>
              <a:ext cx="936" cy="806"/>
            </a:xfrm>
            <a:prstGeom prst="rect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36892" name="Line 5"/>
            <p:cNvSpPr/>
            <p:nvPr/>
          </p:nvSpPr>
          <p:spPr>
            <a:xfrm flipH="1" flipV="1">
              <a:off x="1352" y="3730"/>
              <a:ext cx="708" cy="9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6893" name="Rectangle 6"/>
            <p:cNvSpPr/>
            <p:nvPr/>
          </p:nvSpPr>
          <p:spPr>
            <a:xfrm>
              <a:off x="2089" y="3400"/>
              <a:ext cx="2223" cy="5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pPr algn="ctr"/>
              <a:r>
                <a:rPr lang="en-US" altLang="zh-CN" sz="2400" b="1" dirty="0">
                  <a:solidFill>
                    <a:srgbClr val="FF3300"/>
                  </a:solidFill>
                  <a:latin typeface="Arial" panose="020B0604020202020204" pitchFamily="34" charset="0"/>
                </a:rPr>
                <a:t>±5V</a:t>
              </a:r>
              <a:r>
                <a:rPr lang="zh-CN" altLang="en-US" sz="2400" b="1" dirty="0">
                  <a:solidFill>
                    <a:srgbClr val="FF3300"/>
                  </a:solidFill>
                  <a:latin typeface="Arial" panose="020B0604020202020204" pitchFamily="34" charset="0"/>
                </a:rPr>
                <a:t>可调的直流信号源</a:t>
              </a:r>
              <a:endParaRPr lang="zh-CN" altLang="en-US" sz="2400" b="1" dirty="0">
                <a:solidFill>
                  <a:srgbClr val="FF33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36869" name="Rectangle 2"/>
          <p:cNvSpPr/>
          <p:nvPr/>
        </p:nvSpPr>
        <p:spPr>
          <a:xfrm>
            <a:off x="3846513" y="808038"/>
            <a:ext cx="8075612" cy="60483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3200" b="1" dirty="0">
                <a:solidFill>
                  <a:srgbClr val="0000FE"/>
                </a:solidFill>
                <a:latin typeface="宋体" panose="02010600030101010101" pitchFamily="2" charset="-122"/>
              </a:rPr>
              <a:t>工作电源与信号源连接</a:t>
            </a:r>
            <a:r>
              <a:rPr lang="zh-CN" altLang="en-US" sz="4000" b="1" dirty="0">
                <a:solidFill>
                  <a:srgbClr val="D60093"/>
                </a:solidFill>
                <a:latin typeface="宋体" panose="02010600030101010101" pitchFamily="2" charset="-122"/>
              </a:rPr>
              <a:t> </a:t>
            </a:r>
            <a:endParaRPr lang="zh-CN" altLang="en-US" sz="4000" b="1" dirty="0">
              <a:solidFill>
                <a:srgbClr val="D60093"/>
              </a:solidFill>
              <a:latin typeface="宋体" panose="02010600030101010101" pitchFamily="2" charset="-122"/>
            </a:endParaRPr>
          </a:p>
        </p:txBody>
      </p:sp>
      <p:grpSp>
        <p:nvGrpSpPr>
          <p:cNvPr id="4" name="组合 18"/>
          <p:cNvGrpSpPr/>
          <p:nvPr/>
        </p:nvGrpSpPr>
        <p:grpSpPr>
          <a:xfrm>
            <a:off x="1843088" y="4727575"/>
            <a:ext cx="373062" cy="228600"/>
            <a:chOff x="2886" y="7332"/>
            <a:chExt cx="587" cy="360"/>
          </a:xfrm>
        </p:grpSpPr>
        <p:sp>
          <p:nvSpPr>
            <p:cNvPr id="6" name="矩形 5"/>
            <p:cNvSpPr/>
            <p:nvPr/>
          </p:nvSpPr>
          <p:spPr>
            <a:xfrm rot="16200000">
              <a:off x="3193" y="7266"/>
              <a:ext cx="120" cy="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3421" y="7435"/>
              <a:ext cx="52" cy="257"/>
            </a:xfrm>
            <a:custGeom>
              <a:avLst/>
              <a:gdLst>
                <a:gd name="connisteX0" fmla="*/ 0 w 33020"/>
                <a:gd name="connsiteY0" fmla="*/ 0 h 164465"/>
                <a:gd name="connisteX1" fmla="*/ 33020 w 33020"/>
                <a:gd name="connsiteY1" fmla="*/ 164465 h 1644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w="33020" h="164465">
                  <a:moveTo>
                    <a:pt x="0" y="0"/>
                  </a:moveTo>
                  <a:cubicBezTo>
                    <a:pt x="10795" y="54610"/>
                    <a:pt x="22225" y="109855"/>
                    <a:pt x="33020" y="16446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flipV="1">
              <a:off x="2886" y="7332"/>
              <a:ext cx="242" cy="120"/>
            </a:xfrm>
            <a:custGeom>
              <a:avLst/>
              <a:gdLst>
                <a:gd name="connisteX0" fmla="*/ 153670 w 153670"/>
                <a:gd name="connsiteY0" fmla="*/ 0 h 0"/>
                <a:gd name="connisteX1" fmla="*/ 0 w 153670"/>
                <a:gd name="connsiteY1" fmla="*/ 0 h 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w="153670">
                  <a:moveTo>
                    <a:pt x="153670" y="0"/>
                  </a:moveTo>
                  <a:cubicBezTo>
                    <a:pt x="102235" y="0"/>
                    <a:pt x="51435" y="0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3" name="组合 19"/>
          <p:cNvGrpSpPr/>
          <p:nvPr/>
        </p:nvGrpSpPr>
        <p:grpSpPr>
          <a:xfrm>
            <a:off x="1417638" y="5229225"/>
            <a:ext cx="77787" cy="503238"/>
            <a:chOff x="2511" y="8122"/>
            <a:chExt cx="122" cy="792"/>
          </a:xfrm>
        </p:grpSpPr>
        <p:sp>
          <p:nvSpPr>
            <p:cNvPr id="10" name="矩形 9"/>
            <p:cNvSpPr/>
            <p:nvPr/>
          </p:nvSpPr>
          <p:spPr>
            <a:xfrm>
              <a:off x="2511" y="8339"/>
              <a:ext cx="122" cy="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7" name="直接连接符 16"/>
            <p:cNvCxnSpPr>
              <a:stCxn id="10" idx="0"/>
            </p:cNvCxnSpPr>
            <p:nvPr/>
          </p:nvCxnSpPr>
          <p:spPr>
            <a:xfrm flipH="1" flipV="1">
              <a:off x="2551" y="8122"/>
              <a:ext cx="22" cy="21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10" idx="2"/>
            </p:cNvCxnSpPr>
            <p:nvPr/>
          </p:nvCxnSpPr>
          <p:spPr>
            <a:xfrm flipH="1">
              <a:off x="2551" y="8654"/>
              <a:ext cx="22" cy="2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2"/>
          <p:cNvGrpSpPr/>
          <p:nvPr/>
        </p:nvGrpSpPr>
        <p:grpSpPr>
          <a:xfrm>
            <a:off x="1300163" y="4572000"/>
            <a:ext cx="557212" cy="109538"/>
            <a:chOff x="1867" y="7249"/>
            <a:chExt cx="944" cy="122"/>
          </a:xfrm>
        </p:grpSpPr>
        <p:sp>
          <p:nvSpPr>
            <p:cNvPr id="8" name="矩形 7"/>
            <p:cNvSpPr/>
            <p:nvPr/>
          </p:nvSpPr>
          <p:spPr>
            <a:xfrm rot="16200000">
              <a:off x="2251" y="7155"/>
              <a:ext cx="122" cy="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1" name="直接连接符 20"/>
            <p:cNvCxnSpPr>
              <a:stCxn id="10" idx="2"/>
            </p:cNvCxnSpPr>
            <p:nvPr/>
          </p:nvCxnSpPr>
          <p:spPr>
            <a:xfrm>
              <a:off x="2397" y="7311"/>
              <a:ext cx="414" cy="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任意多边形 22"/>
            <p:cNvSpPr/>
            <p:nvPr/>
          </p:nvSpPr>
          <p:spPr>
            <a:xfrm>
              <a:off x="1867" y="7304"/>
              <a:ext cx="312" cy="0"/>
            </a:xfrm>
            <a:custGeom>
              <a:avLst/>
              <a:gdLst>
                <a:gd name="connisteX0" fmla="*/ 0 w 197485"/>
                <a:gd name="connsiteY0" fmla="*/ 0 h 0"/>
                <a:gd name="connisteX1" fmla="*/ 197485 w 197485"/>
                <a:gd name="connsiteY1" fmla="*/ 0 h 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w="197485">
                  <a:moveTo>
                    <a:pt x="0" y="0"/>
                  </a:moveTo>
                  <a:cubicBezTo>
                    <a:pt x="66040" y="0"/>
                    <a:pt x="131445" y="0"/>
                    <a:pt x="197485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4" name="任意多边形 23"/>
          <p:cNvSpPr/>
          <p:nvPr/>
        </p:nvSpPr>
        <p:spPr>
          <a:xfrm>
            <a:off x="1241425" y="5713413"/>
            <a:ext cx="230188" cy="327025"/>
          </a:xfrm>
          <a:custGeom>
            <a:avLst/>
            <a:gdLst>
              <a:gd name="connisteX0" fmla="*/ 229870 w 229870"/>
              <a:gd name="connsiteY0" fmla="*/ 328295 h 328295"/>
              <a:gd name="connisteX1" fmla="*/ 175260 w 229870"/>
              <a:gd name="connsiteY1" fmla="*/ 163830 h 328295"/>
              <a:gd name="connisteX2" fmla="*/ 0 w 229870"/>
              <a:gd name="connsiteY2" fmla="*/ 0 h 3282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29870" h="328295">
                <a:moveTo>
                  <a:pt x="229870" y="328295"/>
                </a:moveTo>
                <a:cubicBezTo>
                  <a:pt x="222250" y="298450"/>
                  <a:pt x="220980" y="229235"/>
                  <a:pt x="175260" y="163830"/>
                </a:cubicBezTo>
                <a:cubicBezTo>
                  <a:pt x="129540" y="98425"/>
                  <a:pt x="33655" y="29210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908175" y="2489200"/>
            <a:ext cx="79375" cy="2439988"/>
          </a:xfrm>
          <a:custGeom>
            <a:avLst/>
            <a:gdLst>
              <a:gd name="connisteX0" fmla="*/ 0 w 79375"/>
              <a:gd name="connsiteY0" fmla="*/ 2440305 h 2440305"/>
              <a:gd name="connisteX1" fmla="*/ 79375 w 79375"/>
              <a:gd name="connsiteY1" fmla="*/ 1209040 h 2440305"/>
              <a:gd name="connisteX2" fmla="*/ 0 w 79375"/>
              <a:gd name="connsiteY2" fmla="*/ 0 h 24403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9375" h="2440305">
                <a:moveTo>
                  <a:pt x="0" y="2440305"/>
                </a:moveTo>
                <a:cubicBezTo>
                  <a:pt x="17145" y="2218055"/>
                  <a:pt x="79375" y="1697355"/>
                  <a:pt x="79375" y="1209040"/>
                </a:cubicBezTo>
                <a:cubicBezTo>
                  <a:pt x="79375" y="720725"/>
                  <a:pt x="17145" y="217170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1908175" y="2511425"/>
            <a:ext cx="450850" cy="3013075"/>
          </a:xfrm>
          <a:custGeom>
            <a:avLst/>
            <a:gdLst>
              <a:gd name="connisteX0" fmla="*/ 0 w 450771"/>
              <a:gd name="connsiteY0" fmla="*/ 2722880 h 3012677"/>
              <a:gd name="connisteX1" fmla="*/ 395605 w 450771"/>
              <a:gd name="connsiteY1" fmla="*/ 2767965 h 3012677"/>
              <a:gd name="connisteX2" fmla="*/ 440690 w 450771"/>
              <a:gd name="connsiteY2" fmla="*/ 0 h 301267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450771" h="3012678">
                <a:moveTo>
                  <a:pt x="0" y="2722880"/>
                </a:moveTo>
                <a:cubicBezTo>
                  <a:pt x="78105" y="2787015"/>
                  <a:pt x="307340" y="3312795"/>
                  <a:pt x="395605" y="2767965"/>
                </a:cubicBezTo>
                <a:cubicBezTo>
                  <a:pt x="483870" y="2223135"/>
                  <a:pt x="439420" y="554355"/>
                  <a:pt x="44069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2111375" y="2500313"/>
            <a:ext cx="476250" cy="3208338"/>
          </a:xfrm>
          <a:custGeom>
            <a:avLst/>
            <a:gdLst>
              <a:gd name="connisteX0" fmla="*/ 0 w 474980"/>
              <a:gd name="connsiteY0" fmla="*/ 0 h 3208655"/>
              <a:gd name="connisteX1" fmla="*/ 474980 w 474980"/>
              <a:gd name="connsiteY1" fmla="*/ 3208655 h 32086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474980" h="3208655">
                <a:moveTo>
                  <a:pt x="0" y="0"/>
                </a:moveTo>
                <a:cubicBezTo>
                  <a:pt x="158115" y="1069340"/>
                  <a:pt x="316865" y="2139315"/>
                  <a:pt x="474980" y="3208655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1851025" y="1603375"/>
            <a:ext cx="80963" cy="701675"/>
          </a:xfrm>
          <a:custGeom>
            <a:avLst/>
            <a:gdLst>
              <a:gd name="connisteX0" fmla="*/ 80812 w 80812"/>
              <a:gd name="connsiteY0" fmla="*/ 0 h 700405"/>
              <a:gd name="connisteX1" fmla="*/ 1437 w 80812"/>
              <a:gd name="connsiteY1" fmla="*/ 248285 h 700405"/>
              <a:gd name="connisteX2" fmla="*/ 35727 w 80812"/>
              <a:gd name="connsiteY2" fmla="*/ 700405 h 7004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80812" h="700405">
                <a:moveTo>
                  <a:pt x="80812" y="0"/>
                </a:moveTo>
                <a:cubicBezTo>
                  <a:pt x="64302" y="40640"/>
                  <a:pt x="10327" y="107950"/>
                  <a:pt x="1437" y="248285"/>
                </a:cubicBezTo>
                <a:cubicBezTo>
                  <a:pt x="-7453" y="388620"/>
                  <a:pt x="27472" y="614680"/>
                  <a:pt x="35727" y="70040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2316163" y="1603375"/>
            <a:ext cx="276225" cy="688975"/>
          </a:xfrm>
          <a:custGeom>
            <a:avLst/>
            <a:gdLst>
              <a:gd name="connisteX0" fmla="*/ 180340 w 206463"/>
              <a:gd name="connsiteY0" fmla="*/ 0 h 711835"/>
              <a:gd name="connisteX1" fmla="*/ 191770 w 206463"/>
              <a:gd name="connsiteY1" fmla="*/ 339090 h 711835"/>
              <a:gd name="connisteX2" fmla="*/ 0 w 206463"/>
              <a:gd name="connsiteY2" fmla="*/ 711835 h 711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6464" h="711835">
                <a:moveTo>
                  <a:pt x="180340" y="0"/>
                </a:moveTo>
                <a:cubicBezTo>
                  <a:pt x="186690" y="60325"/>
                  <a:pt x="227965" y="196850"/>
                  <a:pt x="191770" y="339090"/>
                </a:cubicBezTo>
                <a:cubicBezTo>
                  <a:pt x="155575" y="481330"/>
                  <a:pt x="38735" y="643890"/>
                  <a:pt x="0" y="711835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614488" y="1614488"/>
            <a:ext cx="496888" cy="701675"/>
          </a:xfrm>
          <a:custGeom>
            <a:avLst/>
            <a:gdLst>
              <a:gd name="connisteX0" fmla="*/ 0 w 497205"/>
              <a:gd name="connsiteY0" fmla="*/ 0 h 701040"/>
              <a:gd name="connisteX1" fmla="*/ 271780 w 497205"/>
              <a:gd name="connsiteY1" fmla="*/ 215265 h 701040"/>
              <a:gd name="connisteX2" fmla="*/ 497205 w 497205"/>
              <a:gd name="connsiteY2" fmla="*/ 701040 h 7010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497205" h="701040">
                <a:moveTo>
                  <a:pt x="0" y="0"/>
                </a:moveTo>
                <a:cubicBezTo>
                  <a:pt x="49530" y="33020"/>
                  <a:pt x="172085" y="74930"/>
                  <a:pt x="271780" y="215265"/>
                </a:cubicBezTo>
                <a:cubicBezTo>
                  <a:pt x="371475" y="355600"/>
                  <a:pt x="457835" y="608330"/>
                  <a:pt x="497205" y="70104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任意多边形 1"/>
          <p:cNvSpPr/>
          <p:nvPr/>
        </p:nvSpPr>
        <p:spPr>
          <a:xfrm>
            <a:off x="1430338" y="5170488"/>
            <a:ext cx="185738" cy="76200"/>
          </a:xfrm>
          <a:custGeom>
            <a:avLst/>
            <a:gdLst>
              <a:gd name="connisteX0" fmla="*/ 0 w 186690"/>
              <a:gd name="connsiteY0" fmla="*/ 65455 h 76250"/>
              <a:gd name="connisteX1" fmla="*/ 43815 w 186690"/>
              <a:gd name="connsiteY1" fmla="*/ 50 h 76250"/>
              <a:gd name="connisteX2" fmla="*/ 186690 w 186690"/>
              <a:gd name="connsiteY2" fmla="*/ 76250 h 762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86690" h="76250">
                <a:moveTo>
                  <a:pt x="0" y="65455"/>
                </a:moveTo>
                <a:cubicBezTo>
                  <a:pt x="5715" y="50850"/>
                  <a:pt x="6350" y="-1855"/>
                  <a:pt x="43815" y="50"/>
                </a:cubicBezTo>
                <a:cubicBezTo>
                  <a:pt x="81280" y="1955"/>
                  <a:pt x="158750" y="59740"/>
                  <a:pt x="186690" y="76250"/>
                </a:cubicBezTo>
              </a:path>
            </a:pathLst>
          </a:cu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835025" y="4662488"/>
            <a:ext cx="514350" cy="1377950"/>
          </a:xfrm>
          <a:custGeom>
            <a:avLst/>
            <a:gdLst>
              <a:gd name="connsiteX0" fmla="*/ 304799 w 514662"/>
              <a:gd name="connsiteY0" fmla="*/ 1379095 h 1379095"/>
              <a:gd name="connsiteX1" fmla="*/ 34977 w 514662"/>
              <a:gd name="connsiteY1" fmla="*/ 389744 h 1379095"/>
              <a:gd name="connsiteX2" fmla="*/ 514662 w 514662"/>
              <a:gd name="connsiteY2" fmla="*/ 0 h 1379095"/>
              <a:gd name="connsiteX3" fmla="*/ 514662 w 514662"/>
              <a:gd name="connsiteY3" fmla="*/ 0 h 1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662" h="1379095">
                <a:moveTo>
                  <a:pt x="304799" y="1379095"/>
                </a:moveTo>
                <a:cubicBezTo>
                  <a:pt x="152399" y="999344"/>
                  <a:pt x="0" y="619593"/>
                  <a:pt x="34977" y="389744"/>
                </a:cubicBezTo>
                <a:cubicBezTo>
                  <a:pt x="69954" y="159895"/>
                  <a:pt x="514662" y="0"/>
                  <a:pt x="514662" y="0"/>
                </a:cubicBezTo>
                <a:lnTo>
                  <a:pt x="514662" y="0"/>
                </a:lnTo>
              </a:path>
            </a:pathLst>
          </a:custGeom>
          <a:ln w="285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6" grpId="0" animBg="1"/>
      <p:bldP spid="1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90" name="图片 11"/>
          <p:cNvPicPr>
            <a:picLocks noChangeAspect="1"/>
          </p:cNvPicPr>
          <p:nvPr/>
        </p:nvPicPr>
        <p:blipFill>
          <a:blip r:embed="rId1"/>
          <a:srcRect l="3043" t="2940" r="7570" b="15826"/>
          <a:stretch>
            <a:fillRect/>
          </a:stretch>
        </p:blipFill>
        <p:spPr>
          <a:xfrm>
            <a:off x="709613" y="1822450"/>
            <a:ext cx="7318375" cy="49847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7891" name="Group 3"/>
          <p:cNvGrpSpPr/>
          <p:nvPr/>
        </p:nvGrpSpPr>
        <p:grpSpPr>
          <a:xfrm>
            <a:off x="927100" y="5873750"/>
            <a:ext cx="5811838" cy="798513"/>
            <a:chOff x="427" y="3304"/>
            <a:chExt cx="3885" cy="806"/>
          </a:xfrm>
        </p:grpSpPr>
        <p:sp>
          <p:nvSpPr>
            <p:cNvPr id="37915" name="Rectangle 4"/>
            <p:cNvSpPr/>
            <p:nvPr/>
          </p:nvSpPr>
          <p:spPr>
            <a:xfrm>
              <a:off x="427" y="3304"/>
              <a:ext cx="936" cy="806"/>
            </a:xfrm>
            <a:prstGeom prst="rect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endParaRPr lang="zh-CN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37916" name="Line 5"/>
            <p:cNvSpPr/>
            <p:nvPr/>
          </p:nvSpPr>
          <p:spPr>
            <a:xfrm flipH="1" flipV="1">
              <a:off x="1352" y="3730"/>
              <a:ext cx="708" cy="9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7917" name="Rectangle 6"/>
            <p:cNvSpPr/>
            <p:nvPr/>
          </p:nvSpPr>
          <p:spPr>
            <a:xfrm>
              <a:off x="2089" y="3400"/>
              <a:ext cx="2223" cy="5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pPr algn="ctr"/>
              <a:r>
                <a:rPr lang="en-US" altLang="zh-CN" sz="2400" b="1" dirty="0">
                  <a:solidFill>
                    <a:srgbClr val="FF3300"/>
                  </a:solidFill>
                  <a:latin typeface="Arial" panose="020B0604020202020204" pitchFamily="34" charset="0"/>
                </a:rPr>
                <a:t>±5V</a:t>
              </a:r>
              <a:r>
                <a:rPr lang="zh-CN" altLang="en-US" sz="2400" b="1" dirty="0">
                  <a:solidFill>
                    <a:srgbClr val="FF3300"/>
                  </a:solidFill>
                  <a:latin typeface="Arial" panose="020B0604020202020204" pitchFamily="34" charset="0"/>
                </a:rPr>
                <a:t>可调的直流信号源</a:t>
              </a:r>
              <a:endParaRPr lang="zh-CN" altLang="en-US" sz="2400" b="1" dirty="0">
                <a:solidFill>
                  <a:srgbClr val="FF33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37892" name="Rectangle 2"/>
          <p:cNvSpPr/>
          <p:nvPr/>
        </p:nvSpPr>
        <p:spPr>
          <a:xfrm>
            <a:off x="3846513" y="808038"/>
            <a:ext cx="8075612" cy="60483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609600" indent="-609600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3200" b="1" dirty="0">
                <a:solidFill>
                  <a:srgbClr val="0000FE"/>
                </a:solidFill>
                <a:latin typeface="宋体" panose="02010600030101010101" pitchFamily="2" charset="-122"/>
              </a:rPr>
              <a:t>工作电源与信号源连接</a:t>
            </a:r>
            <a:r>
              <a:rPr lang="zh-CN" altLang="en-US" sz="4000" b="1" dirty="0">
                <a:solidFill>
                  <a:srgbClr val="D60093"/>
                </a:solidFill>
                <a:latin typeface="宋体" panose="02010600030101010101" pitchFamily="2" charset="-122"/>
              </a:rPr>
              <a:t> </a:t>
            </a:r>
            <a:endParaRPr lang="zh-CN" altLang="en-US" sz="4000" b="1" dirty="0">
              <a:solidFill>
                <a:srgbClr val="D60093"/>
              </a:solidFill>
              <a:latin typeface="宋体" panose="02010600030101010101" pitchFamily="2" charset="-122"/>
            </a:endParaRPr>
          </a:p>
        </p:txBody>
      </p:sp>
      <p:grpSp>
        <p:nvGrpSpPr>
          <p:cNvPr id="13" name="组合 18"/>
          <p:cNvGrpSpPr/>
          <p:nvPr/>
        </p:nvGrpSpPr>
        <p:grpSpPr>
          <a:xfrm>
            <a:off x="1843088" y="4727575"/>
            <a:ext cx="373062" cy="228600"/>
            <a:chOff x="2886" y="7332"/>
            <a:chExt cx="587" cy="360"/>
          </a:xfrm>
        </p:grpSpPr>
        <p:sp>
          <p:nvSpPr>
            <p:cNvPr id="6" name="矩形 5"/>
            <p:cNvSpPr/>
            <p:nvPr/>
          </p:nvSpPr>
          <p:spPr>
            <a:xfrm rot="16200000">
              <a:off x="3194" y="7264"/>
              <a:ext cx="120" cy="3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3421" y="7435"/>
              <a:ext cx="52" cy="257"/>
            </a:xfrm>
            <a:custGeom>
              <a:avLst/>
              <a:gdLst>
                <a:gd name="connisteX0" fmla="*/ 0 w 33020"/>
                <a:gd name="connsiteY0" fmla="*/ 0 h 164465"/>
                <a:gd name="connisteX1" fmla="*/ 33020 w 33020"/>
                <a:gd name="connsiteY1" fmla="*/ 164465 h 1644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w="33020" h="164465">
                  <a:moveTo>
                    <a:pt x="0" y="0"/>
                  </a:moveTo>
                  <a:cubicBezTo>
                    <a:pt x="10795" y="54610"/>
                    <a:pt x="22225" y="109855"/>
                    <a:pt x="33020" y="16446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flipV="1">
              <a:off x="2886" y="7332"/>
              <a:ext cx="242" cy="120"/>
            </a:xfrm>
            <a:custGeom>
              <a:avLst/>
              <a:gdLst>
                <a:gd name="connisteX0" fmla="*/ 153670 w 153670"/>
                <a:gd name="connsiteY0" fmla="*/ 0 h 0"/>
                <a:gd name="connisteX1" fmla="*/ 0 w 153670"/>
                <a:gd name="connsiteY1" fmla="*/ 0 h 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w="153670">
                  <a:moveTo>
                    <a:pt x="153670" y="0"/>
                  </a:moveTo>
                  <a:cubicBezTo>
                    <a:pt x="102235" y="0"/>
                    <a:pt x="51435" y="0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9" name="组合 19"/>
          <p:cNvGrpSpPr/>
          <p:nvPr/>
        </p:nvGrpSpPr>
        <p:grpSpPr>
          <a:xfrm>
            <a:off x="1417638" y="5229225"/>
            <a:ext cx="77787" cy="503238"/>
            <a:chOff x="2511" y="8122"/>
            <a:chExt cx="122" cy="792"/>
          </a:xfrm>
        </p:grpSpPr>
        <p:sp>
          <p:nvSpPr>
            <p:cNvPr id="10" name="矩形 9"/>
            <p:cNvSpPr/>
            <p:nvPr/>
          </p:nvSpPr>
          <p:spPr>
            <a:xfrm>
              <a:off x="2511" y="8339"/>
              <a:ext cx="122" cy="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7" name="直接连接符 16"/>
            <p:cNvCxnSpPr>
              <a:stCxn id="10" idx="0"/>
            </p:cNvCxnSpPr>
            <p:nvPr/>
          </p:nvCxnSpPr>
          <p:spPr>
            <a:xfrm flipH="1" flipV="1">
              <a:off x="2551" y="8122"/>
              <a:ext cx="22" cy="21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10" idx="2"/>
            </p:cNvCxnSpPr>
            <p:nvPr/>
          </p:nvCxnSpPr>
          <p:spPr>
            <a:xfrm flipH="1">
              <a:off x="2551" y="8654"/>
              <a:ext cx="22" cy="2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2"/>
          <p:cNvGrpSpPr/>
          <p:nvPr/>
        </p:nvGrpSpPr>
        <p:grpSpPr>
          <a:xfrm>
            <a:off x="1185863" y="4603750"/>
            <a:ext cx="600075" cy="77788"/>
            <a:chOff x="1867" y="7249"/>
            <a:chExt cx="944" cy="122"/>
          </a:xfrm>
        </p:grpSpPr>
        <p:sp>
          <p:nvSpPr>
            <p:cNvPr id="8" name="矩形 7"/>
            <p:cNvSpPr/>
            <p:nvPr/>
          </p:nvSpPr>
          <p:spPr>
            <a:xfrm rot="16200000">
              <a:off x="2251" y="7154"/>
              <a:ext cx="122" cy="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1" name="直接连接符 20"/>
            <p:cNvCxnSpPr>
              <a:stCxn id="10" idx="2"/>
            </p:cNvCxnSpPr>
            <p:nvPr/>
          </p:nvCxnSpPr>
          <p:spPr>
            <a:xfrm>
              <a:off x="2396" y="7311"/>
              <a:ext cx="415" cy="1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任意多边形 22"/>
            <p:cNvSpPr/>
            <p:nvPr/>
          </p:nvSpPr>
          <p:spPr>
            <a:xfrm>
              <a:off x="1867" y="7304"/>
              <a:ext cx="312" cy="0"/>
            </a:xfrm>
            <a:custGeom>
              <a:avLst/>
              <a:gdLst>
                <a:gd name="connisteX0" fmla="*/ 0 w 197485"/>
                <a:gd name="connsiteY0" fmla="*/ 0 h 0"/>
                <a:gd name="connisteX1" fmla="*/ 197485 w 197485"/>
                <a:gd name="connsiteY1" fmla="*/ 0 h 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w="197485">
                  <a:moveTo>
                    <a:pt x="0" y="0"/>
                  </a:moveTo>
                  <a:cubicBezTo>
                    <a:pt x="66040" y="0"/>
                    <a:pt x="131445" y="0"/>
                    <a:pt x="197485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4" name="任意多边形 23"/>
          <p:cNvSpPr/>
          <p:nvPr/>
        </p:nvSpPr>
        <p:spPr>
          <a:xfrm>
            <a:off x="1241425" y="5713413"/>
            <a:ext cx="230188" cy="327025"/>
          </a:xfrm>
          <a:custGeom>
            <a:avLst/>
            <a:gdLst>
              <a:gd name="connisteX0" fmla="*/ 229870 w 229870"/>
              <a:gd name="connsiteY0" fmla="*/ 328295 h 328295"/>
              <a:gd name="connisteX1" fmla="*/ 175260 w 229870"/>
              <a:gd name="connsiteY1" fmla="*/ 163830 h 328295"/>
              <a:gd name="connisteX2" fmla="*/ 0 w 229870"/>
              <a:gd name="connsiteY2" fmla="*/ 0 h 3282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29870" h="328295">
                <a:moveTo>
                  <a:pt x="229870" y="328295"/>
                </a:moveTo>
                <a:cubicBezTo>
                  <a:pt x="222250" y="298450"/>
                  <a:pt x="220980" y="229235"/>
                  <a:pt x="175260" y="163830"/>
                </a:cubicBezTo>
                <a:cubicBezTo>
                  <a:pt x="129540" y="98425"/>
                  <a:pt x="33655" y="29210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927100" y="4625975"/>
            <a:ext cx="193675" cy="1404938"/>
          </a:xfrm>
          <a:custGeom>
            <a:avLst/>
            <a:gdLst>
              <a:gd name="connisteX0" fmla="*/ 193954 w 193954"/>
              <a:gd name="connsiteY0" fmla="*/ 1404179 h 1404179"/>
              <a:gd name="connisteX1" fmla="*/ 18694 w 193954"/>
              <a:gd name="connsiteY1" fmla="*/ 615509 h 1404179"/>
              <a:gd name="connisteX2" fmla="*/ 29489 w 193954"/>
              <a:gd name="connsiteY2" fmla="*/ 67504 h 1404179"/>
              <a:gd name="connisteX3" fmla="*/ 160934 w 193954"/>
              <a:gd name="connsiteY3" fmla="*/ 23689 h 140417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93954" h="1404179">
                <a:moveTo>
                  <a:pt x="193954" y="1404179"/>
                </a:moveTo>
                <a:cubicBezTo>
                  <a:pt x="158394" y="1257494"/>
                  <a:pt x="51714" y="882844"/>
                  <a:pt x="18694" y="615509"/>
                </a:cubicBezTo>
                <a:cubicBezTo>
                  <a:pt x="-14326" y="348174"/>
                  <a:pt x="914" y="185614"/>
                  <a:pt x="29489" y="67504"/>
                </a:cubicBezTo>
                <a:cubicBezTo>
                  <a:pt x="58064" y="-50606"/>
                  <a:pt x="134899" y="21784"/>
                  <a:pt x="160934" y="2368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908175" y="2489200"/>
            <a:ext cx="79375" cy="2439988"/>
          </a:xfrm>
          <a:custGeom>
            <a:avLst/>
            <a:gdLst>
              <a:gd name="connisteX0" fmla="*/ 0 w 79375"/>
              <a:gd name="connsiteY0" fmla="*/ 2440305 h 2440305"/>
              <a:gd name="connisteX1" fmla="*/ 79375 w 79375"/>
              <a:gd name="connsiteY1" fmla="*/ 1209040 h 2440305"/>
              <a:gd name="connisteX2" fmla="*/ 0 w 79375"/>
              <a:gd name="connsiteY2" fmla="*/ 0 h 24403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9375" h="2440305">
                <a:moveTo>
                  <a:pt x="0" y="2440305"/>
                </a:moveTo>
                <a:cubicBezTo>
                  <a:pt x="17145" y="2218055"/>
                  <a:pt x="79375" y="1697355"/>
                  <a:pt x="79375" y="1209040"/>
                </a:cubicBezTo>
                <a:cubicBezTo>
                  <a:pt x="79375" y="720725"/>
                  <a:pt x="17145" y="217170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1908175" y="2511425"/>
            <a:ext cx="450850" cy="3013075"/>
          </a:xfrm>
          <a:custGeom>
            <a:avLst/>
            <a:gdLst>
              <a:gd name="connisteX0" fmla="*/ 0 w 450771"/>
              <a:gd name="connsiteY0" fmla="*/ 2722880 h 3012677"/>
              <a:gd name="connisteX1" fmla="*/ 395605 w 450771"/>
              <a:gd name="connsiteY1" fmla="*/ 2767965 h 3012677"/>
              <a:gd name="connisteX2" fmla="*/ 440690 w 450771"/>
              <a:gd name="connsiteY2" fmla="*/ 0 h 301267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450771" h="3012678">
                <a:moveTo>
                  <a:pt x="0" y="2722880"/>
                </a:moveTo>
                <a:cubicBezTo>
                  <a:pt x="78105" y="2787015"/>
                  <a:pt x="307340" y="3312795"/>
                  <a:pt x="395605" y="2767965"/>
                </a:cubicBezTo>
                <a:cubicBezTo>
                  <a:pt x="483870" y="2223135"/>
                  <a:pt x="439420" y="554355"/>
                  <a:pt x="44069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2111375" y="2500313"/>
            <a:ext cx="476250" cy="3208338"/>
          </a:xfrm>
          <a:custGeom>
            <a:avLst/>
            <a:gdLst>
              <a:gd name="connisteX0" fmla="*/ 0 w 474980"/>
              <a:gd name="connsiteY0" fmla="*/ 0 h 3208655"/>
              <a:gd name="connisteX1" fmla="*/ 474980 w 474980"/>
              <a:gd name="connsiteY1" fmla="*/ 3208655 h 32086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474980" h="3208655">
                <a:moveTo>
                  <a:pt x="0" y="0"/>
                </a:moveTo>
                <a:cubicBezTo>
                  <a:pt x="158115" y="1069340"/>
                  <a:pt x="316865" y="2139315"/>
                  <a:pt x="474980" y="3208655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7901" name="图片 2"/>
          <p:cNvPicPr>
            <a:picLocks noChangeAspect="1"/>
          </p:cNvPicPr>
          <p:nvPr/>
        </p:nvPicPr>
        <p:blipFill>
          <a:blip r:embed="rId2"/>
          <a:srcRect t="21698" r="3131" b="3900"/>
          <a:stretch>
            <a:fillRect/>
          </a:stretch>
        </p:blipFill>
        <p:spPr>
          <a:xfrm>
            <a:off x="927100" y="-23812"/>
            <a:ext cx="3003550" cy="17287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任意多边形 10"/>
          <p:cNvSpPr/>
          <p:nvPr/>
        </p:nvSpPr>
        <p:spPr>
          <a:xfrm>
            <a:off x="1851025" y="1603375"/>
            <a:ext cx="80963" cy="701675"/>
          </a:xfrm>
          <a:custGeom>
            <a:avLst/>
            <a:gdLst>
              <a:gd name="connisteX0" fmla="*/ 80812 w 80812"/>
              <a:gd name="connsiteY0" fmla="*/ 0 h 700405"/>
              <a:gd name="connisteX1" fmla="*/ 1437 w 80812"/>
              <a:gd name="connsiteY1" fmla="*/ 248285 h 700405"/>
              <a:gd name="connisteX2" fmla="*/ 35727 w 80812"/>
              <a:gd name="connsiteY2" fmla="*/ 700405 h 7004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80812" h="700405">
                <a:moveTo>
                  <a:pt x="80812" y="0"/>
                </a:moveTo>
                <a:cubicBezTo>
                  <a:pt x="64302" y="40640"/>
                  <a:pt x="10327" y="107950"/>
                  <a:pt x="1437" y="248285"/>
                </a:cubicBezTo>
                <a:cubicBezTo>
                  <a:pt x="-7453" y="388620"/>
                  <a:pt x="27472" y="614680"/>
                  <a:pt x="35727" y="70040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2316163" y="1581150"/>
            <a:ext cx="206375" cy="711200"/>
          </a:xfrm>
          <a:custGeom>
            <a:avLst/>
            <a:gdLst>
              <a:gd name="connisteX0" fmla="*/ 180340 w 206463"/>
              <a:gd name="connsiteY0" fmla="*/ 0 h 711835"/>
              <a:gd name="connisteX1" fmla="*/ 191770 w 206463"/>
              <a:gd name="connsiteY1" fmla="*/ 339090 h 711835"/>
              <a:gd name="connisteX2" fmla="*/ 0 w 206463"/>
              <a:gd name="connsiteY2" fmla="*/ 711835 h 711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6464" h="711835">
                <a:moveTo>
                  <a:pt x="180340" y="0"/>
                </a:moveTo>
                <a:cubicBezTo>
                  <a:pt x="186690" y="60325"/>
                  <a:pt x="227965" y="196850"/>
                  <a:pt x="191770" y="339090"/>
                </a:cubicBezTo>
                <a:cubicBezTo>
                  <a:pt x="155575" y="481330"/>
                  <a:pt x="38735" y="643890"/>
                  <a:pt x="0" y="711835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614488" y="1614488"/>
            <a:ext cx="496888" cy="701675"/>
          </a:xfrm>
          <a:custGeom>
            <a:avLst/>
            <a:gdLst>
              <a:gd name="connisteX0" fmla="*/ 0 w 497205"/>
              <a:gd name="connsiteY0" fmla="*/ 0 h 701040"/>
              <a:gd name="connisteX1" fmla="*/ 271780 w 497205"/>
              <a:gd name="connsiteY1" fmla="*/ 215265 h 701040"/>
              <a:gd name="connisteX2" fmla="*/ 497205 w 497205"/>
              <a:gd name="connsiteY2" fmla="*/ 701040 h 7010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497205" h="701040">
                <a:moveTo>
                  <a:pt x="0" y="0"/>
                </a:moveTo>
                <a:cubicBezTo>
                  <a:pt x="49530" y="33020"/>
                  <a:pt x="172085" y="74930"/>
                  <a:pt x="271780" y="215265"/>
                </a:cubicBezTo>
                <a:cubicBezTo>
                  <a:pt x="371475" y="355600"/>
                  <a:pt x="457835" y="608330"/>
                  <a:pt x="497205" y="70104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任意多边形 1"/>
          <p:cNvSpPr/>
          <p:nvPr/>
        </p:nvSpPr>
        <p:spPr>
          <a:xfrm>
            <a:off x="1430338" y="5170488"/>
            <a:ext cx="185738" cy="76200"/>
          </a:xfrm>
          <a:custGeom>
            <a:avLst/>
            <a:gdLst>
              <a:gd name="connisteX0" fmla="*/ 0 w 186690"/>
              <a:gd name="connsiteY0" fmla="*/ 65455 h 76250"/>
              <a:gd name="connisteX1" fmla="*/ 43815 w 186690"/>
              <a:gd name="connsiteY1" fmla="*/ 50 h 76250"/>
              <a:gd name="connisteX2" fmla="*/ 186690 w 186690"/>
              <a:gd name="connsiteY2" fmla="*/ 76250 h 762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86690" h="76250">
                <a:moveTo>
                  <a:pt x="0" y="65455"/>
                </a:moveTo>
                <a:cubicBezTo>
                  <a:pt x="5715" y="50850"/>
                  <a:pt x="6350" y="-1855"/>
                  <a:pt x="43815" y="50"/>
                </a:cubicBezTo>
                <a:cubicBezTo>
                  <a:pt x="81280" y="1955"/>
                  <a:pt x="158750" y="59740"/>
                  <a:pt x="186690" y="76250"/>
                </a:cubicBezTo>
              </a:path>
            </a:pathLst>
          </a:cu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zh-CN" sz="5400" dirty="0">
                <a:solidFill>
                  <a:srgbClr val="0000FF"/>
                </a:solidFill>
                <a:latin typeface="Tahoma" panose="020B0604030504040204" pitchFamily="34" charset="0"/>
                <a:ea typeface="华文行楷" panose="02010800040101010101" pitchFamily="2" charset="-122"/>
              </a:rPr>
              <a:t> </a:t>
            </a:r>
            <a:r>
              <a:rPr lang="zh-CN" altLang="en-US" sz="32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三、实验内容</a:t>
            </a:r>
            <a:endParaRPr lang="zh-CN" altLang="en-US" sz="3200" dirty="0">
              <a:solidFill>
                <a:srgbClr val="FF000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反相比例运算电路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2.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同相比例运算电路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2.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反相加法运算电路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3.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差分运算电路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减法器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484" name="AutoShape 4">
            <a:hlinkClick r:id="rId1" action="ppaction://hlinksldjump"/>
          </p:cNvPr>
          <p:cNvSpPr/>
          <p:nvPr/>
        </p:nvSpPr>
        <p:spPr>
          <a:xfrm>
            <a:off x="4716780" y="1916430"/>
            <a:ext cx="360000" cy="360000"/>
          </a:xfrm>
          <a:prstGeom prst="actionButtonForwardNext">
            <a:avLst/>
          </a:prstGeom>
          <a:solidFill>
            <a:srgbClr val="00FF00">
              <a:alpha val="89803"/>
            </a:srgb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0485" name="AutoShape 5">
            <a:hlinkClick r:id="rId2" action="ppaction://hlinksldjump"/>
          </p:cNvPr>
          <p:cNvSpPr/>
          <p:nvPr/>
        </p:nvSpPr>
        <p:spPr>
          <a:xfrm>
            <a:off x="4714875" y="2565400"/>
            <a:ext cx="360000" cy="360000"/>
          </a:xfrm>
          <a:prstGeom prst="actionButtonForwardNext">
            <a:avLst/>
          </a:prstGeom>
          <a:solidFill>
            <a:srgbClr val="00FF00">
              <a:alpha val="89803"/>
            </a:srgb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0486" name="AutoShape 7">
            <a:hlinkClick r:id="rId3" action="ppaction://hlinksldjump"/>
          </p:cNvPr>
          <p:cNvSpPr/>
          <p:nvPr/>
        </p:nvSpPr>
        <p:spPr>
          <a:xfrm>
            <a:off x="4714875" y="3141663"/>
            <a:ext cx="360000" cy="360000"/>
          </a:xfrm>
          <a:prstGeom prst="actionButtonForwardNext">
            <a:avLst/>
          </a:prstGeom>
          <a:solidFill>
            <a:srgbClr val="00FF00">
              <a:alpha val="89803"/>
            </a:srgb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0487" name="AutoShape 7">
            <a:hlinkClick r:id="rId3" action="ppaction://hlinksldjump"/>
          </p:cNvPr>
          <p:cNvSpPr/>
          <p:nvPr/>
        </p:nvSpPr>
        <p:spPr>
          <a:xfrm>
            <a:off x="4932363" y="3789363"/>
            <a:ext cx="360000" cy="360000"/>
          </a:xfrm>
          <a:prstGeom prst="actionButtonForwardNext">
            <a:avLst/>
          </a:prstGeom>
          <a:solidFill>
            <a:srgbClr val="00FF00">
              <a:alpha val="89803"/>
            </a:srgbClr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Text Box 2"/>
          <p:cNvSpPr txBox="1"/>
          <p:nvPr/>
        </p:nvSpPr>
        <p:spPr>
          <a:xfrm>
            <a:off x="593725" y="835025"/>
            <a:ext cx="41148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CC"/>
                </a:solidFill>
                <a:latin typeface="宋体" panose="02010600030101010101" pitchFamily="2" charset="-122"/>
              </a:rPr>
              <a:t>实验报告</a:t>
            </a:r>
            <a:endParaRPr lang="zh-CN" altLang="en-US" sz="3200" b="1" dirty="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  <p:pic>
        <p:nvPicPr>
          <p:cNvPr id="38915" name="图片 1"/>
          <p:cNvPicPr>
            <a:picLocks noChangeAspect="1"/>
          </p:cNvPicPr>
          <p:nvPr/>
        </p:nvPicPr>
        <p:blipFill>
          <a:blip r:embed="rId1"/>
          <a:srcRect r="95" b="8757"/>
          <a:stretch>
            <a:fillRect/>
          </a:stretch>
        </p:blipFill>
        <p:spPr>
          <a:xfrm>
            <a:off x="1003300" y="1616075"/>
            <a:ext cx="7350125" cy="5035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250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250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Text Box 2"/>
          <p:cNvSpPr txBox="1"/>
          <p:nvPr/>
        </p:nvSpPr>
        <p:spPr>
          <a:xfrm>
            <a:off x="593725" y="835025"/>
            <a:ext cx="41148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CC"/>
                </a:solidFill>
                <a:latin typeface="宋体" panose="02010600030101010101" pitchFamily="2" charset="-122"/>
              </a:rPr>
              <a:t>实验报告</a:t>
            </a:r>
            <a:endParaRPr lang="zh-CN" altLang="en-US" sz="3200" b="1" dirty="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  <p:pic>
        <p:nvPicPr>
          <p:cNvPr id="39939" name="图片 1"/>
          <p:cNvPicPr>
            <a:picLocks noChangeAspect="1"/>
          </p:cNvPicPr>
          <p:nvPr/>
        </p:nvPicPr>
        <p:blipFill>
          <a:blip r:embed="rId1"/>
          <a:srcRect t="23207" r="-1382"/>
          <a:stretch>
            <a:fillRect/>
          </a:stretch>
        </p:blipFill>
        <p:spPr>
          <a:xfrm>
            <a:off x="592138" y="1570038"/>
            <a:ext cx="8382000" cy="4759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250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250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Text Box 2"/>
          <p:cNvSpPr txBox="1"/>
          <p:nvPr/>
        </p:nvSpPr>
        <p:spPr>
          <a:xfrm>
            <a:off x="593725" y="835025"/>
            <a:ext cx="41148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CC"/>
                </a:solidFill>
                <a:latin typeface="宋体" panose="02010600030101010101" pitchFamily="2" charset="-122"/>
              </a:rPr>
              <a:t>实验报告</a:t>
            </a:r>
            <a:endParaRPr lang="zh-CN" altLang="en-US" sz="3200" b="1" dirty="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  <p:pic>
        <p:nvPicPr>
          <p:cNvPr id="40963" name="图片 1"/>
          <p:cNvPicPr>
            <a:picLocks noChangeAspect="1"/>
          </p:cNvPicPr>
          <p:nvPr/>
        </p:nvPicPr>
        <p:blipFill>
          <a:blip r:embed="rId1"/>
          <a:srcRect r="-777" b="18471"/>
          <a:stretch>
            <a:fillRect/>
          </a:stretch>
        </p:blipFill>
        <p:spPr>
          <a:xfrm>
            <a:off x="984250" y="1560513"/>
            <a:ext cx="7586663" cy="46021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250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250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8" name="Rectangle 2"/>
          <p:cNvSpPr>
            <a:spLocks noGrp="1"/>
          </p:cNvSpPr>
          <p:nvPr>
            <p:ph type="title" idx="4294967295"/>
          </p:nvPr>
        </p:nvSpPr>
        <p:spPr>
          <a:xfrm>
            <a:off x="323215" y="621030"/>
            <a:ext cx="8214995" cy="792480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zh-CN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1.</a:t>
            </a:r>
            <a:r>
              <a:rPr lang="zh-CN" altLang="en-US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反相比例运算电路</a:t>
            </a:r>
            <a:endParaRPr lang="zh-CN" altLang="en-US" sz="3200" b="1" dirty="0">
              <a:solidFill>
                <a:srgbClr val="80008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029" name="Text Box 5"/>
          <p:cNvSpPr txBox="1"/>
          <p:nvPr/>
        </p:nvSpPr>
        <p:spPr>
          <a:xfrm>
            <a:off x="5072063" y="1500188"/>
            <a:ext cx="3600450" cy="1587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6600"/>
                </a:solidFill>
                <a:latin typeface="楷体_GB2312" pitchFamily="49" charset="-122"/>
                <a:ea typeface="楷体_GB2312" pitchFamily="49" charset="-122"/>
              </a:rPr>
              <a:t>其输入输出关系为</a:t>
            </a:r>
            <a:r>
              <a:rPr lang="en-US" altLang="zh-CN" sz="2800" b="1" dirty="0">
                <a:solidFill>
                  <a:srgbClr val="FF6600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2800" b="1" dirty="0">
              <a:solidFill>
                <a:srgbClr val="FF66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i="1" dirty="0">
                <a:latin typeface="楷体_GB2312" pitchFamily="49" charset="-122"/>
                <a:ea typeface="楷体_GB2312" pitchFamily="49" charset="-122"/>
              </a:rPr>
              <a:t>    </a:t>
            </a:r>
            <a:endParaRPr lang="en-US" altLang="zh-CN" sz="2800" b="1" baseline="-25000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endParaRPr lang="en-US" altLang="zh-CN" sz="2800" b="1" baseline="-250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030" name="Text Box 6"/>
          <p:cNvSpPr txBox="1"/>
          <p:nvPr/>
        </p:nvSpPr>
        <p:spPr>
          <a:xfrm>
            <a:off x="4427538" y="2928938"/>
            <a:ext cx="4716462" cy="18145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FE"/>
                </a:solidFill>
                <a:latin typeface="Arial" panose="020B0604020202020204" pitchFamily="34" charset="0"/>
                <a:ea typeface="楷体_GB2312" pitchFamily="49" charset="-122"/>
              </a:rPr>
              <a:t>反相比例运算电路设计要求</a:t>
            </a:r>
            <a:endParaRPr lang="zh-CN" altLang="en-US" sz="2800" dirty="0">
              <a:solidFill>
                <a:srgbClr val="0000FE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i="1" dirty="0">
                <a:latin typeface="楷体_GB2312" pitchFamily="49" charset="-122"/>
                <a:ea typeface="楷体_GB2312" pitchFamily="49" charset="-122"/>
              </a:rPr>
              <a:t>      </a:t>
            </a:r>
            <a:endParaRPr lang="en-US" altLang="zh-CN" sz="2800" b="1" baseline="-25000" dirty="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FE"/>
                </a:solidFill>
                <a:latin typeface="楷体_GB2312" pitchFamily="49" charset="-122"/>
                <a:ea typeface="楷体_GB2312" pitchFamily="49" charset="-122"/>
              </a:rPr>
              <a:t>反馈电阻</a:t>
            </a:r>
            <a:r>
              <a:rPr lang="en-US" altLang="zh-CN" sz="2800" i="1" dirty="0">
                <a:solidFill>
                  <a:srgbClr val="0000FE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en-US" altLang="zh-CN" sz="2800" baseline="-25000" dirty="0">
                <a:solidFill>
                  <a:srgbClr val="0000FE"/>
                </a:solidFill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lang="zh-CN" altLang="en-US" sz="2800" dirty="0">
                <a:solidFill>
                  <a:srgbClr val="0000FE"/>
                </a:solidFill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en-US" altLang="zh-CN" sz="2800" dirty="0">
                <a:solidFill>
                  <a:srgbClr val="0000FE"/>
                </a:solidFill>
                <a:latin typeface="楷体_GB2312" pitchFamily="49" charset="-122"/>
                <a:ea typeface="楷体_GB2312" pitchFamily="49" charset="-122"/>
              </a:rPr>
              <a:t>100</a:t>
            </a:r>
            <a:r>
              <a:rPr lang="zh-CN" altLang="en-US" sz="2800" dirty="0">
                <a:solidFill>
                  <a:srgbClr val="0000FE"/>
                </a:solidFill>
                <a:latin typeface="楷体_GB2312" pitchFamily="49" charset="-122"/>
                <a:ea typeface="楷体_GB2312" pitchFamily="49" charset="-122"/>
              </a:rPr>
              <a:t>千欧</a:t>
            </a:r>
            <a:endParaRPr lang="zh-CN" altLang="en-US" sz="2800" dirty="0">
              <a:solidFill>
                <a:srgbClr val="0000FE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31" name="Text Box 58"/>
          <p:cNvSpPr txBox="1"/>
          <p:nvPr/>
        </p:nvSpPr>
        <p:spPr>
          <a:xfrm>
            <a:off x="539750" y="5445125"/>
            <a:ext cx="150304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注意：</a:t>
            </a:r>
            <a:endParaRPr lang="zh-CN" altLang="en-US" sz="2400" b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2" name="Text Box 59"/>
          <p:cNvSpPr txBox="1"/>
          <p:nvPr/>
        </p:nvSpPr>
        <p:spPr>
          <a:xfrm>
            <a:off x="539750" y="5876925"/>
            <a:ext cx="7453313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</a:rPr>
              <a:t>）所有测量项目的运算放大器均不用调零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</a:rPr>
              <a:t>）所有测量项目的运算放大器均要接</a:t>
            </a:r>
            <a:r>
              <a:rPr lang="en-US" altLang="zh-CN" sz="2400" b="1" dirty="0">
                <a:latin typeface="Times New Roman" panose="02020603050405020304" pitchFamily="18" charset="0"/>
              </a:rPr>
              <a:t>±15V</a:t>
            </a:r>
            <a:r>
              <a:rPr lang="zh-CN" altLang="en-US" sz="2400" b="1" dirty="0">
                <a:latin typeface="Times New Roman" panose="02020603050405020304" pitchFamily="18" charset="0"/>
              </a:rPr>
              <a:t>电源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33" name="Text Box 60"/>
          <p:cNvSpPr txBox="1"/>
          <p:nvPr/>
        </p:nvSpPr>
        <p:spPr>
          <a:xfrm>
            <a:off x="2886075" y="4797425"/>
            <a:ext cx="5402263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画出相应电路图，标注元件参数</a:t>
            </a:r>
            <a:endParaRPr lang="zh-CN" altLang="en-US" sz="2400" b="1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rgbClr val="0000CC"/>
                </a:solidFill>
                <a:latin typeface="Arial" panose="020B0604020202020204" pitchFamily="34" charset="0"/>
              </a:rPr>
              <a:t>输入</a:t>
            </a:r>
            <a:r>
              <a:rPr lang="en-US" altLang="zh-CN" sz="20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000" b="1" baseline="-25000" dirty="0">
                <a:latin typeface="Arial" panose="020B0604020202020204" pitchFamily="34" charset="0"/>
              </a:rPr>
              <a:t>i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测量</a:t>
            </a:r>
            <a:r>
              <a:rPr lang="en-US" altLang="zh-CN" sz="20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000" b="1" baseline="-25000" dirty="0">
                <a:latin typeface="Arial" panose="020B0604020202020204" pitchFamily="34" charset="0"/>
              </a:rPr>
              <a:t>o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完成－</a:t>
            </a:r>
            <a:r>
              <a:rPr lang="zh-CN" altLang="en-US" sz="2400" b="1" dirty="0">
                <a:solidFill>
                  <a:srgbClr val="CC0099"/>
                </a:solidFill>
                <a:latin typeface="Times New Roman" panose="02020603050405020304" pitchFamily="18" charset="0"/>
              </a:rPr>
              <a:t>测量内容 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表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-1</a:t>
            </a:r>
            <a:endParaRPr lang="en-US" altLang="zh-CN" sz="2400" b="1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34" name="Group 61"/>
          <p:cNvGrpSpPr/>
          <p:nvPr/>
        </p:nvGrpSpPr>
        <p:grpSpPr>
          <a:xfrm>
            <a:off x="323850" y="1595438"/>
            <a:ext cx="3960813" cy="3128962"/>
            <a:chOff x="703" y="1731"/>
            <a:chExt cx="4173" cy="2606"/>
          </a:xfrm>
        </p:grpSpPr>
        <p:pic>
          <p:nvPicPr>
            <p:cNvPr id="1036" name="Picture 6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03" y="1731"/>
              <a:ext cx="4173" cy="260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37" name="Rectangle 63"/>
            <p:cNvSpPr/>
            <p:nvPr/>
          </p:nvSpPr>
          <p:spPr>
            <a:xfrm>
              <a:off x="1746" y="2477"/>
              <a:ext cx="635" cy="27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38" name="Rectangle 64"/>
            <p:cNvSpPr/>
            <p:nvPr/>
          </p:nvSpPr>
          <p:spPr>
            <a:xfrm>
              <a:off x="1655" y="3430"/>
              <a:ext cx="454" cy="40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p>
              <a:pPr algn="ctr"/>
              <a:r>
                <a:rPr lang="en-US" altLang="zh-CN" sz="2800" b="1" i="1" dirty="0">
                  <a:latin typeface="Times New Roman" panose="02020603050405020304" pitchFamily="18" charset="0"/>
                </a:rPr>
                <a:t>R′</a:t>
              </a:r>
              <a:endParaRPr lang="en-US" altLang="zh-CN" sz="2800" b="1" i="1" dirty="0">
                <a:latin typeface="Times New Roman" panose="02020603050405020304" pitchFamily="18" charset="0"/>
                <a:ea typeface="Arial" panose="020B0604020202020204" pitchFamily="34" charset="0"/>
              </a:endParaRPr>
            </a:p>
          </p:txBody>
        </p:sp>
        <p:sp>
          <p:nvSpPr>
            <p:cNvPr id="1039" name="Rectangle 65"/>
            <p:cNvSpPr/>
            <p:nvPr/>
          </p:nvSpPr>
          <p:spPr>
            <a:xfrm>
              <a:off x="2381" y="3657"/>
              <a:ext cx="726" cy="227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2" name="Text Box 66"/>
          <p:cNvSpPr txBox="1"/>
          <p:nvPr/>
        </p:nvSpPr>
        <p:spPr>
          <a:xfrm>
            <a:off x="1214438" y="2428875"/>
            <a:ext cx="94615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000" dirty="0">
                <a:solidFill>
                  <a:srgbClr val="CC3399"/>
                </a:solidFill>
                <a:latin typeface="Times New Roman" panose="02020603050405020304" pitchFamily="18" charset="0"/>
              </a:rPr>
              <a:t>10kΩ</a:t>
            </a:r>
            <a:endParaRPr lang="en-US" altLang="zh-CN" sz="2000" dirty="0">
              <a:solidFill>
                <a:srgbClr val="CC3399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026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556250" y="1938338"/>
          <a:ext cx="1990725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2" imgW="838200" imgH="431800" progId="Equation.KSEE3">
                  <p:embed/>
                </p:oleObj>
              </mc:Choice>
              <mc:Fallback>
                <p:oleObj name="" r:id="rId2" imgW="838200" imgH="4318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56250" y="1938338"/>
                        <a:ext cx="1990725" cy="1025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510213" y="3490913"/>
          <a:ext cx="1865312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4" imgW="673100" imgH="228600" progId="Equation.KSEE3">
                  <p:embed/>
                </p:oleObj>
              </mc:Choice>
              <mc:Fallback>
                <p:oleObj name="" r:id="rId4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10213" y="3490913"/>
                        <a:ext cx="1865312" cy="6334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3847" name="Group 55"/>
          <p:cNvGraphicFramePr>
            <a:graphicFrameLocks noGrp="1"/>
          </p:cNvGraphicFramePr>
          <p:nvPr/>
        </p:nvGraphicFramePr>
        <p:xfrm>
          <a:off x="1508125" y="3589338"/>
          <a:ext cx="5953125" cy="1793875"/>
        </p:xfrm>
        <a:graphic>
          <a:graphicData uri="http://schemas.openxmlformats.org/drawingml/2006/table">
            <a:tbl>
              <a:tblPr/>
              <a:tblGrid>
                <a:gridCol w="2143133"/>
                <a:gridCol w="1317974"/>
                <a:gridCol w="1194092"/>
                <a:gridCol w="1297927"/>
              </a:tblGrid>
              <a:tr h="650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kumimoji="0" lang="en-US" altLang="zh-CN" sz="28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2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-1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1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09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kumimoji="0" lang="en-US" altLang="zh-CN" sz="28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测量值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)(V)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kumimoji="0" lang="en-US" altLang="zh-CN" sz="28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理论值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)(V)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73" name="Text Box 51"/>
          <p:cNvSpPr txBox="1"/>
          <p:nvPr/>
        </p:nvSpPr>
        <p:spPr>
          <a:xfrm>
            <a:off x="731838" y="836613"/>
            <a:ext cx="5083175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3200" b="1" dirty="0">
                <a:solidFill>
                  <a:srgbClr val="0000FE"/>
                </a:solidFill>
                <a:latin typeface="宋体" panose="02010600030101010101" pitchFamily="2" charset="-122"/>
              </a:rPr>
              <a:t>反相比例运算电路测量内容</a:t>
            </a:r>
            <a:endParaRPr lang="zh-CN" altLang="en-US" sz="3200" b="1" dirty="0">
              <a:solidFill>
                <a:schemeClr val="accent2"/>
              </a:solidFill>
              <a:latin typeface="宋体" panose="02010600030101010101" pitchFamily="2" charset="-122"/>
            </a:endParaRPr>
          </a:p>
        </p:txBody>
      </p:sp>
      <p:sp>
        <p:nvSpPr>
          <p:cNvPr id="2074" name="Rectangle 54"/>
          <p:cNvSpPr/>
          <p:nvPr/>
        </p:nvSpPr>
        <p:spPr>
          <a:xfrm>
            <a:off x="1500188" y="3052763"/>
            <a:ext cx="131445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表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3-15-1</a:t>
            </a:r>
            <a:endParaRPr lang="en-US" altLang="zh-CN" sz="2400" b="1" dirty="0">
              <a:solidFill>
                <a:srgbClr val="0000CC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2050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47763" y="1766888"/>
          <a:ext cx="3106737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1308100" imgH="431800" progId="Equation.KSEE3">
                  <p:embed/>
                </p:oleObj>
              </mc:Choice>
              <mc:Fallback>
                <p:oleObj name="" r:id="rId1" imgW="1308100" imgH="4318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47763" y="1766888"/>
                        <a:ext cx="3106737" cy="1025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6" name="Rectangle 2"/>
          <p:cNvSpPr>
            <a:spLocks noGrp="1"/>
          </p:cNvSpPr>
          <p:nvPr>
            <p:ph type="title" idx="4294967295"/>
          </p:nvPr>
        </p:nvSpPr>
        <p:spPr>
          <a:xfrm>
            <a:off x="285750" y="621030"/>
            <a:ext cx="8858250" cy="714375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zh-CN" sz="3200" b="1" dirty="0">
                <a:solidFill>
                  <a:srgbClr val="80008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3200" b="1" dirty="0">
                <a:solidFill>
                  <a:srgbClr val="800080"/>
                </a:solidFill>
                <a:latin typeface="宋体" panose="02010600030101010101" pitchFamily="2" charset="-122"/>
              </a:rPr>
              <a:t>同相比例运算电路</a:t>
            </a:r>
            <a:endParaRPr lang="zh-CN" altLang="en-US" sz="3200" b="1" dirty="0">
              <a:solidFill>
                <a:srgbClr val="800080"/>
              </a:solidFill>
              <a:latin typeface="宋体" panose="02010600030101010101" pitchFamily="2" charset="-122"/>
            </a:endParaRPr>
          </a:p>
        </p:txBody>
      </p:sp>
      <p:sp>
        <p:nvSpPr>
          <p:cNvPr id="8195" name="Text Box 5"/>
          <p:cNvSpPr txBox="1"/>
          <p:nvPr/>
        </p:nvSpPr>
        <p:spPr>
          <a:xfrm>
            <a:off x="4500553" y="1500177"/>
            <a:ext cx="36004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其输入输出关系为</a:t>
            </a:r>
            <a:r>
              <a:rPr kumimoji="0" lang="en-US" altLang="zh-CN" sz="28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:</a:t>
            </a:r>
            <a:endParaRPr kumimoji="0" lang="en-US" altLang="zh-CN" sz="2800" b="1" i="0" u="none" strike="noStrike" kern="1200" cap="none" spc="0" normalizeH="0" baseline="-25000" noProof="1">
              <a:ln>
                <a:noFill/>
              </a:ln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sp>
        <p:nvSpPr>
          <p:cNvPr id="3078" name="Text Box 6"/>
          <p:cNvSpPr txBox="1"/>
          <p:nvPr/>
        </p:nvSpPr>
        <p:spPr>
          <a:xfrm>
            <a:off x="4427538" y="2928938"/>
            <a:ext cx="4716462" cy="18145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FE"/>
                </a:solidFill>
                <a:latin typeface="Arial" panose="020B0604020202020204" pitchFamily="34" charset="0"/>
                <a:ea typeface="楷体_GB2312" pitchFamily="49" charset="-122"/>
              </a:rPr>
              <a:t>反相比例运算电路设计要求</a:t>
            </a:r>
            <a:endParaRPr lang="zh-CN" altLang="en-US" sz="2800" dirty="0">
              <a:solidFill>
                <a:srgbClr val="0000FE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i="1" dirty="0">
                <a:latin typeface="楷体_GB2312" pitchFamily="49" charset="-122"/>
                <a:ea typeface="楷体_GB2312" pitchFamily="49" charset="-122"/>
              </a:rPr>
              <a:t>      </a:t>
            </a:r>
            <a:endParaRPr lang="en-US" altLang="zh-CN" sz="2800" b="1" baseline="-25000" dirty="0"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FE"/>
                </a:solidFill>
                <a:latin typeface="楷体_GB2312" pitchFamily="49" charset="-122"/>
                <a:ea typeface="楷体_GB2312" pitchFamily="49" charset="-122"/>
              </a:rPr>
              <a:t>反馈电阻</a:t>
            </a:r>
            <a:r>
              <a:rPr lang="en-US" altLang="zh-CN" sz="2800" i="1" dirty="0">
                <a:solidFill>
                  <a:srgbClr val="0000FE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en-US" altLang="zh-CN" sz="2800" baseline="-25000" dirty="0">
                <a:solidFill>
                  <a:srgbClr val="0000FE"/>
                </a:solidFill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lang="zh-CN" altLang="en-US" sz="2800" dirty="0">
                <a:solidFill>
                  <a:srgbClr val="0000FE"/>
                </a:solidFill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en-US" altLang="zh-CN" sz="2800" dirty="0">
                <a:solidFill>
                  <a:srgbClr val="0000FE"/>
                </a:solidFill>
                <a:latin typeface="楷体_GB2312" pitchFamily="49" charset="-122"/>
                <a:ea typeface="楷体_GB2312" pitchFamily="49" charset="-122"/>
              </a:rPr>
              <a:t>100</a:t>
            </a:r>
            <a:r>
              <a:rPr lang="zh-CN" altLang="en-US" sz="2800" dirty="0">
                <a:solidFill>
                  <a:srgbClr val="0000FE"/>
                </a:solidFill>
                <a:latin typeface="楷体_GB2312" pitchFamily="49" charset="-122"/>
                <a:ea typeface="楷体_GB2312" pitchFamily="49" charset="-122"/>
              </a:rPr>
              <a:t>千欧</a:t>
            </a:r>
            <a:endParaRPr lang="zh-CN" altLang="en-US" sz="2800" dirty="0">
              <a:solidFill>
                <a:srgbClr val="0000FE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79" name="Text Box 58"/>
          <p:cNvSpPr txBox="1"/>
          <p:nvPr/>
        </p:nvSpPr>
        <p:spPr>
          <a:xfrm>
            <a:off x="539750" y="5445125"/>
            <a:ext cx="7035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注意</a:t>
            </a:r>
            <a:endParaRPr lang="zh-CN" altLang="en-US" sz="2400" b="1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80" name="Text Box 59"/>
          <p:cNvSpPr txBox="1"/>
          <p:nvPr/>
        </p:nvSpPr>
        <p:spPr>
          <a:xfrm>
            <a:off x="539750" y="5876925"/>
            <a:ext cx="7453313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</a:rPr>
              <a:t>）所有测量项目的运算放大器均不用调零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</a:rPr>
              <a:t>）所有测量项目的运算放大器均要接正负</a:t>
            </a:r>
            <a:r>
              <a:rPr lang="en-US" altLang="zh-CN" sz="2400" b="1" dirty="0">
                <a:latin typeface="Times New Roman" panose="02020603050405020304" pitchFamily="18" charset="0"/>
              </a:rPr>
              <a:t>15V</a:t>
            </a:r>
            <a:r>
              <a:rPr lang="zh-CN" altLang="en-US" sz="2400" b="1" dirty="0">
                <a:latin typeface="Times New Roman" panose="02020603050405020304" pitchFamily="18" charset="0"/>
              </a:rPr>
              <a:t>电源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3081" name="Text Box 60"/>
          <p:cNvSpPr txBox="1"/>
          <p:nvPr/>
        </p:nvSpPr>
        <p:spPr>
          <a:xfrm>
            <a:off x="3279775" y="4895850"/>
            <a:ext cx="5795963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画出相应电路图，标注元件参数</a:t>
            </a:r>
            <a:endParaRPr lang="zh-CN" altLang="en-US" sz="2400" b="1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rgbClr val="0000CC"/>
                </a:solidFill>
                <a:latin typeface="Arial" panose="020B0604020202020204" pitchFamily="34" charset="0"/>
              </a:rPr>
              <a:t>输入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i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测量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o</a:t>
            </a:r>
            <a:r>
              <a:rPr lang="en-US" altLang="zh-CN" sz="3200" b="1" baseline="-25000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完成－</a:t>
            </a:r>
            <a:r>
              <a:rPr lang="zh-CN" altLang="en-US" sz="2400" b="1" dirty="0">
                <a:solidFill>
                  <a:srgbClr val="CC0099"/>
                </a:solidFill>
                <a:latin typeface="Times New Roman" panose="02020603050405020304" pitchFamily="18" charset="0"/>
              </a:rPr>
              <a:t>测量内容 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表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-2</a:t>
            </a:r>
            <a:endParaRPr lang="en-US" altLang="zh-CN" sz="2400" b="1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082" name="Picture 2"/>
          <p:cNvPicPr>
            <a:picLocks noChangeAspect="1"/>
          </p:cNvPicPr>
          <p:nvPr/>
        </p:nvPicPr>
        <p:blipFill>
          <a:blip r:embed="rId1"/>
          <a:srcRect l="33495" r="34457" b="12398"/>
          <a:stretch>
            <a:fillRect/>
          </a:stretch>
        </p:blipFill>
        <p:spPr>
          <a:xfrm>
            <a:off x="285750" y="1571625"/>
            <a:ext cx="3854450" cy="3046413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074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02225" y="1903413"/>
          <a:ext cx="254158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2" imgW="1041400" imgH="431800" progId="Equation.KSEE3">
                  <p:embed/>
                </p:oleObj>
              </mc:Choice>
              <mc:Fallback>
                <p:oleObj name="" r:id="rId2" imgW="1041400" imgH="431800" progId="Equation.KSEE3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02225" y="1903413"/>
                        <a:ext cx="2541588" cy="1054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95888" y="3527425"/>
          <a:ext cx="171291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4" imgW="571500" imgH="228600" progId="Equation.KSEE3">
                  <p:embed/>
                </p:oleObj>
              </mc:Choice>
              <mc:Fallback>
                <p:oleObj name="" r:id="rId4" imgW="571500" imgH="2286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95888" y="3527425"/>
                        <a:ext cx="1712912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9" name="Text Box 51"/>
          <p:cNvSpPr txBox="1"/>
          <p:nvPr/>
        </p:nvSpPr>
        <p:spPr>
          <a:xfrm>
            <a:off x="611188" y="857250"/>
            <a:ext cx="5129212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3200" b="1" dirty="0">
                <a:solidFill>
                  <a:srgbClr val="0000FE"/>
                </a:solidFill>
                <a:latin typeface="宋体" panose="02010600030101010101" pitchFamily="2" charset="-122"/>
              </a:rPr>
              <a:t>同相比例运算电路测量内容</a:t>
            </a:r>
            <a:endParaRPr lang="zh-CN" altLang="en-US" sz="2400" b="1" dirty="0">
              <a:solidFill>
                <a:schemeClr val="accent2"/>
              </a:solidFill>
              <a:latin typeface="宋体" panose="02010600030101010101" pitchFamily="2" charset="-122"/>
            </a:endParaRPr>
          </a:p>
        </p:txBody>
      </p:sp>
      <p:sp>
        <p:nvSpPr>
          <p:cNvPr id="4100" name="Rectangle 54"/>
          <p:cNvSpPr/>
          <p:nvPr/>
        </p:nvSpPr>
        <p:spPr>
          <a:xfrm>
            <a:off x="1249363" y="2819400"/>
            <a:ext cx="22479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dirty="0">
                <a:solidFill>
                  <a:srgbClr val="0000CC"/>
                </a:solidFill>
                <a:latin typeface="Arial" panose="020B0604020202020204" pitchFamily="34" charset="0"/>
              </a:rPr>
              <a:t>表</a:t>
            </a:r>
            <a:r>
              <a:rPr lang="en-US" altLang="zh-CN" sz="2400" b="1" dirty="0">
                <a:solidFill>
                  <a:srgbClr val="0000CC"/>
                </a:solidFill>
                <a:latin typeface="Arial" panose="020B0604020202020204" pitchFamily="34" charset="0"/>
              </a:rPr>
              <a:t>3-15-2</a:t>
            </a:r>
            <a:endParaRPr lang="en-US" altLang="zh-CN" sz="2400" b="1" dirty="0">
              <a:solidFill>
                <a:srgbClr val="0000CC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" name="Group 55"/>
          <p:cNvGraphicFramePr>
            <a:graphicFrameLocks noGrp="1"/>
          </p:cNvGraphicFramePr>
          <p:nvPr/>
        </p:nvGraphicFramePr>
        <p:xfrm>
          <a:off x="1187450" y="3355975"/>
          <a:ext cx="6313488" cy="1793875"/>
        </p:xfrm>
        <a:graphic>
          <a:graphicData uri="http://schemas.openxmlformats.org/drawingml/2006/table">
            <a:tbl>
              <a:tblPr/>
              <a:tblGrid>
                <a:gridCol w="2418328"/>
                <a:gridCol w="1252291"/>
                <a:gridCol w="1266374"/>
                <a:gridCol w="1376495"/>
              </a:tblGrid>
              <a:tr h="650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kumimoji="0" lang="en-US" altLang="zh-CN" sz="28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2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5" marR="91445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5" marR="91445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-1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5" marR="91445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1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45" marR="91445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09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kumimoji="0" lang="en-US" altLang="zh-CN" sz="28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测量值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)(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5" marR="91445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5" marR="91445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5" marR="91445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5" marR="91445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kumimoji="0" lang="en-US" altLang="zh-CN" sz="28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理论值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)(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5" marR="91445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5" marR="91445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5" marR="91445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kumimoji="0" lang="zh-CN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5" marR="91445"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098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6763" y="1617663"/>
          <a:ext cx="3436937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1447800" imgH="431800" progId="Equation.KSEE3">
                  <p:embed/>
                </p:oleObj>
              </mc:Choice>
              <mc:Fallback>
                <p:oleObj name="" r:id="rId1" imgW="1447800" imgH="431800" progId="Equation.KSEE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6763" y="1617663"/>
                        <a:ext cx="3436937" cy="1025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5" name="Rectangle 2"/>
          <p:cNvSpPr>
            <a:spLocks noGrp="1"/>
          </p:cNvSpPr>
          <p:nvPr>
            <p:ph type="title" idx="4294967295"/>
          </p:nvPr>
        </p:nvSpPr>
        <p:spPr>
          <a:xfrm>
            <a:off x="53975" y="624840"/>
            <a:ext cx="9090025" cy="803910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zh-CN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3.</a:t>
            </a:r>
            <a:r>
              <a:rPr lang="zh-CN" altLang="en-US" sz="3200" b="1" dirty="0">
                <a:solidFill>
                  <a:srgbClr val="80008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反相加法运算电路</a:t>
            </a:r>
            <a:endParaRPr lang="zh-CN" altLang="en-US" sz="3200" b="1" dirty="0">
              <a:solidFill>
                <a:srgbClr val="80008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5126" name="Picture 4" descr="反相加法运算电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916113"/>
            <a:ext cx="4248150" cy="4033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7" name="Text Box 6"/>
          <p:cNvSpPr txBox="1"/>
          <p:nvPr/>
        </p:nvSpPr>
        <p:spPr>
          <a:xfrm>
            <a:off x="4427538" y="3000375"/>
            <a:ext cx="4716462" cy="18145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FE"/>
                </a:solidFill>
                <a:latin typeface="Arial" panose="020B0604020202020204" pitchFamily="34" charset="0"/>
                <a:ea typeface="楷体_GB2312" pitchFamily="49" charset="-122"/>
              </a:rPr>
              <a:t>反相加法运算电路设计要求</a:t>
            </a:r>
            <a:endParaRPr lang="zh-CN" altLang="en-US" sz="2800" dirty="0">
              <a:solidFill>
                <a:srgbClr val="0000FE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i="1" dirty="0"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endParaRPr lang="en-US" altLang="zh-CN" sz="2800" b="1" baseline="-25000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FE"/>
                </a:solidFill>
                <a:latin typeface="楷体_GB2312" pitchFamily="49" charset="-122"/>
                <a:ea typeface="楷体_GB2312" pitchFamily="49" charset="-122"/>
              </a:rPr>
              <a:t>反馈电阻</a:t>
            </a:r>
            <a:r>
              <a:rPr lang="en-US" altLang="zh-CN" sz="2800" i="1" dirty="0">
                <a:solidFill>
                  <a:srgbClr val="0000FE"/>
                </a:solidFill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en-US" altLang="zh-CN" sz="2800" baseline="-25000" dirty="0">
                <a:solidFill>
                  <a:srgbClr val="0000FE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800" dirty="0">
                <a:solidFill>
                  <a:srgbClr val="0000FE"/>
                </a:solidFill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en-US" altLang="zh-CN" sz="2800" dirty="0">
                <a:solidFill>
                  <a:srgbClr val="0000FE"/>
                </a:solidFill>
                <a:latin typeface="楷体_GB2312" pitchFamily="49" charset="-122"/>
                <a:ea typeface="楷体_GB2312" pitchFamily="49" charset="-122"/>
              </a:rPr>
              <a:t>100</a:t>
            </a:r>
            <a:r>
              <a:rPr lang="zh-CN" altLang="en-US" sz="2800" dirty="0">
                <a:solidFill>
                  <a:srgbClr val="0000FE"/>
                </a:solidFill>
                <a:latin typeface="楷体_GB2312" pitchFamily="49" charset="-122"/>
                <a:ea typeface="楷体_GB2312" pitchFamily="49" charset="-122"/>
              </a:rPr>
              <a:t>千欧</a:t>
            </a:r>
            <a:endParaRPr lang="zh-CN" altLang="en-US" sz="2800" dirty="0">
              <a:solidFill>
                <a:srgbClr val="0000FE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128" name="Text Box 7"/>
          <p:cNvSpPr txBox="1"/>
          <p:nvPr/>
        </p:nvSpPr>
        <p:spPr>
          <a:xfrm>
            <a:off x="4857750" y="1428750"/>
            <a:ext cx="3887788" cy="13604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其输入输出关系为</a:t>
            </a:r>
            <a:r>
              <a:rPr lang="en-US" altLang="zh-CN" sz="2800" b="1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2800" b="1" dirty="0">
              <a:solidFill>
                <a:srgbClr val="FF66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endParaRPr lang="en-US" altLang="zh-CN" sz="2800" baseline="-25000" dirty="0"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baseline="-25000" dirty="0">
                <a:latin typeface="楷体_GB2312" pitchFamily="49" charset="-122"/>
                <a:ea typeface="楷体_GB2312" pitchFamily="49" charset="-122"/>
              </a:rPr>
              <a:t>      </a:t>
            </a:r>
            <a:endParaRPr lang="en-US" altLang="zh-CN" sz="2800" b="1" baseline="-25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129" name="Rectangle 9"/>
          <p:cNvSpPr/>
          <p:nvPr/>
        </p:nvSpPr>
        <p:spPr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5122" name="Object 8"/>
          <p:cNvGraphicFramePr>
            <a:graphicFrameLocks noChangeAspect="1"/>
          </p:cNvGraphicFramePr>
          <p:nvPr/>
        </p:nvGraphicFramePr>
        <p:xfrm>
          <a:off x="5281613" y="4941888"/>
          <a:ext cx="24447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2" imgW="913765" imgH="215900" progId="Equation.3">
                  <p:embed/>
                </p:oleObj>
              </mc:Choice>
              <mc:Fallback>
                <p:oleObj name="" r:id="rId2" imgW="913765" imgH="2159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81613" y="4941888"/>
                        <a:ext cx="2444750" cy="603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Text Box 61"/>
          <p:cNvSpPr txBox="1"/>
          <p:nvPr/>
        </p:nvSpPr>
        <p:spPr>
          <a:xfrm>
            <a:off x="468313" y="3933825"/>
            <a:ext cx="94615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000" dirty="0">
                <a:solidFill>
                  <a:srgbClr val="CC3399"/>
                </a:solidFill>
                <a:latin typeface="Times New Roman" panose="02020603050405020304" pitchFamily="18" charset="0"/>
              </a:rPr>
              <a:t>20kΩ</a:t>
            </a:r>
            <a:endParaRPr lang="en-US" altLang="zh-CN" sz="2000" dirty="0">
              <a:solidFill>
                <a:srgbClr val="CC33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3" name="Text Box 62"/>
          <p:cNvSpPr txBox="1"/>
          <p:nvPr/>
        </p:nvSpPr>
        <p:spPr>
          <a:xfrm>
            <a:off x="539750" y="2349500"/>
            <a:ext cx="94615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000" dirty="0">
                <a:solidFill>
                  <a:srgbClr val="CC3399"/>
                </a:solidFill>
                <a:latin typeface="Times New Roman" panose="02020603050405020304" pitchFamily="18" charset="0"/>
              </a:rPr>
              <a:t>50kΩ</a:t>
            </a:r>
            <a:endParaRPr lang="en-US" altLang="zh-CN" sz="2000" dirty="0">
              <a:solidFill>
                <a:srgbClr val="CC33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2" name="Text Box 63"/>
          <p:cNvSpPr txBox="1"/>
          <p:nvPr/>
        </p:nvSpPr>
        <p:spPr>
          <a:xfrm>
            <a:off x="520700" y="5734050"/>
            <a:ext cx="862330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画出相应电路图，标注元件参数</a:t>
            </a:r>
            <a:endParaRPr lang="zh-CN" altLang="en-US" sz="2400" b="1" dirty="0">
              <a:solidFill>
                <a:srgbClr val="0000CC"/>
              </a:solidFill>
              <a:latin typeface="Times New Roman" panose="02020603050405020304" pitchFamily="18" charset="0"/>
            </a:endParaRPr>
          </a:p>
          <a:p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rgbClr val="0000CC"/>
                </a:solidFill>
                <a:latin typeface="Arial" panose="020B0604020202020204" pitchFamily="34" charset="0"/>
              </a:rPr>
              <a:t>输入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i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测量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o</a:t>
            </a:r>
            <a:r>
              <a:rPr lang="en-US" altLang="zh-CN" sz="32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完成－</a:t>
            </a:r>
            <a:r>
              <a:rPr lang="zh-CN" altLang="en-US" sz="2400" b="1" dirty="0">
                <a:solidFill>
                  <a:srgbClr val="CC0099"/>
                </a:solidFill>
                <a:latin typeface="Times New Roman" panose="02020603050405020304" pitchFamily="18" charset="0"/>
              </a:rPr>
              <a:t>测量内容 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表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-3</a:t>
            </a:r>
            <a:endParaRPr lang="en-US" altLang="zh-CN" sz="2400" b="1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3" name="Rectangle 64"/>
          <p:cNvSpPr/>
          <p:nvPr/>
        </p:nvSpPr>
        <p:spPr>
          <a:xfrm>
            <a:off x="2571750" y="1928813"/>
            <a:ext cx="842963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</a:rPr>
              <a:t>100kΩ</a:t>
            </a:r>
            <a:endParaRPr lang="en-US" altLang="zh-CN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5123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72025" y="1916113"/>
          <a:ext cx="3678238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4" imgW="1548765" imgH="431800" progId="Equation.KSEE3">
                  <p:embed/>
                </p:oleObj>
              </mc:Choice>
              <mc:Fallback>
                <p:oleObj name="" r:id="rId4" imgW="1548765" imgH="431800" progId="Equation.KSEE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2025" y="1916113"/>
                        <a:ext cx="3678238" cy="1025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21288" y="3594100"/>
          <a:ext cx="25654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6" imgW="1079500" imgH="228600" progId="Equation.KSEE3">
                  <p:embed/>
                </p:oleObj>
              </mc:Choice>
              <mc:Fallback>
                <p:oleObj name="" r:id="rId6" imgW="1079500" imgH="2286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21288" y="3594100"/>
                        <a:ext cx="2565400" cy="542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/>
      <p:bldP spid="10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7" name="Text Box 23"/>
          <p:cNvSpPr txBox="1"/>
          <p:nvPr/>
        </p:nvSpPr>
        <p:spPr>
          <a:xfrm>
            <a:off x="274955" y="838200"/>
            <a:ext cx="597154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3200" b="1" dirty="0">
                <a:solidFill>
                  <a:srgbClr val="0000FE"/>
                </a:solidFill>
                <a:latin typeface="宋体" panose="02010600030101010101" pitchFamily="2" charset="-122"/>
              </a:rPr>
              <a:t>反相加法运算电路测量内容</a:t>
            </a:r>
            <a:r>
              <a:rPr lang="zh-CN" altLang="en-US" sz="3200" b="1" dirty="0">
                <a:solidFill>
                  <a:srgbClr val="0000FE"/>
                </a:solidFill>
                <a:latin typeface="宋体" panose="02010600030101010101" pitchFamily="2" charset="-122"/>
              </a:rPr>
              <a:t>：</a:t>
            </a:r>
            <a:endParaRPr lang="zh-CN" altLang="en-US" sz="3200" b="1" dirty="0">
              <a:solidFill>
                <a:schemeClr val="accent2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6148" name="内容占位符 6147"/>
          <p:cNvGraphicFramePr/>
          <p:nvPr>
            <p:ph/>
            <p:custDataLst>
              <p:tags r:id="rId1"/>
            </p:custDataLst>
          </p:nvPr>
        </p:nvGraphicFramePr>
        <p:xfrm>
          <a:off x="395605" y="3356610"/>
          <a:ext cx="8666480" cy="2212975"/>
        </p:xfrm>
        <a:graphic>
          <a:graphicData uri="http://schemas.openxmlformats.org/drawingml/2006/table">
            <a:tbl>
              <a:tblPr/>
              <a:tblGrid>
                <a:gridCol w="2779395"/>
                <a:gridCol w="2012315"/>
                <a:gridCol w="1829435"/>
                <a:gridCol w="2045335"/>
              </a:tblGrid>
              <a:tr h="51816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1" i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u</a:t>
                      </a:r>
                      <a:r>
                        <a:rPr lang="en-US" altLang="zh-CN" sz="2800" b="1" baseline="-25000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i1</a:t>
                      </a:r>
                      <a:r>
                        <a:rPr lang="en-US" altLang="zh-CN" sz="28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(V)</a:t>
                      </a:r>
                      <a:endParaRPr lang="en-US" altLang="zh-CN" sz="2800" b="1" baseline="-25000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T="45715" marB="45715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0.5</a:t>
                      </a:r>
                      <a:endParaRPr lang="en-US" altLang="zh-CN" sz="2800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T="45715" marB="45715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  <a:endParaRPr lang="en-US" altLang="zh-CN" sz="2800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T="45715" marB="45715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-1</a:t>
                      </a:r>
                      <a:endParaRPr lang="en-US" altLang="zh-CN" sz="2800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T="45715" marB="45715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1" i="1" dirty="0">
                          <a:latin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2800" b="1" baseline="-25000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i2</a:t>
                      </a:r>
                      <a:r>
                        <a:rPr lang="en-US" altLang="zh-CN" sz="28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(V)</a:t>
                      </a:r>
                      <a:endParaRPr lang="en-US" altLang="zh-CN" sz="2800" b="1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T="45715" marB="45715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0.5</a:t>
                      </a:r>
                      <a:endParaRPr lang="en-US" altLang="zh-CN" sz="2800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T="45715" marB="45715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  <a:endParaRPr lang="en-US" altLang="zh-CN" sz="2800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T="45715" marB="45715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0.5</a:t>
                      </a:r>
                      <a:endParaRPr lang="en-US" altLang="zh-CN" sz="2800" dirty="0"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T="45715" marB="45715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1" i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u</a:t>
                      </a:r>
                      <a:r>
                        <a:rPr lang="en-US" altLang="zh-CN" sz="2800" b="1" baseline="-25000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0</a:t>
                      </a:r>
                      <a:r>
                        <a:rPr lang="en-US" altLang="zh-CN" sz="2800" b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(V)</a:t>
                      </a:r>
                      <a:r>
                        <a:rPr lang="zh-CN" altLang="en-US" sz="2800" b="1" dirty="0">
                          <a:latin typeface="楷体_GB2312" pitchFamily="49" charset="-122"/>
                          <a:ea typeface="楷体_GB2312" pitchFamily="49" charset="-122"/>
                        </a:rPr>
                        <a:t>测量值</a:t>
                      </a:r>
                      <a:endParaRPr lang="zh-CN" altLang="en-US" sz="28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15" marB="45715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lang="zh-CN" altLang="zh-CN" sz="28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15" marB="45715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lang="zh-CN" altLang="zh-CN" sz="28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15" marB="45715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lang="zh-CN" altLang="zh-CN" sz="2800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15" marB="45715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849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800" b="1" i="1" dirty="0">
                          <a:latin typeface="Times New Roman" panose="02020603050405020304" pitchFamily="18" charset="0"/>
                          <a:ea typeface="楷体_GB2312" pitchFamily="49" charset="-122"/>
                        </a:rPr>
                        <a:t>u</a:t>
                      </a:r>
                      <a:r>
                        <a:rPr lang="en-US" altLang="zh-CN" sz="2800" b="1" baseline="-25000" dirty="0"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  <a:r>
                        <a:rPr lang="en-US" altLang="zh-CN" sz="2800" b="1" dirty="0">
                          <a:latin typeface="楷体_GB2312" pitchFamily="49" charset="-122"/>
                          <a:ea typeface="楷体_GB2312" pitchFamily="49" charset="-122"/>
                        </a:rPr>
                        <a:t>(V)</a:t>
                      </a:r>
                      <a:r>
                        <a:rPr lang="zh-CN" altLang="en-US" sz="2800" b="1" dirty="0">
                          <a:latin typeface="楷体_GB2312" pitchFamily="49" charset="-122"/>
                          <a:ea typeface="楷体_GB2312" pitchFamily="49" charset="-122"/>
                        </a:rPr>
                        <a:t>理论值</a:t>
                      </a:r>
                      <a:endParaRPr lang="zh-CN" altLang="en-US" sz="2800" b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15" marB="45715">
                    <a:lnL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lang="zh-CN" altLang="zh-CN" sz="2800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15" marB="45715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lang="zh-CN" altLang="zh-CN" sz="2800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15" marB="45715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endParaRPr lang="zh-CN" altLang="zh-CN" sz="2800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15" marB="45715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75" name="Rectangle 58"/>
          <p:cNvSpPr/>
          <p:nvPr/>
        </p:nvSpPr>
        <p:spPr>
          <a:xfrm>
            <a:off x="1187450" y="2695575"/>
            <a:ext cx="1370013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b="1" dirty="0">
                <a:solidFill>
                  <a:srgbClr val="0000CC"/>
                </a:solidFill>
                <a:latin typeface="Arial" panose="020B0604020202020204" pitchFamily="34" charset="0"/>
              </a:rPr>
              <a:t>表</a:t>
            </a:r>
            <a:r>
              <a:rPr lang="en-US" altLang="zh-CN" sz="2400" b="1" dirty="0">
                <a:solidFill>
                  <a:srgbClr val="0000CC"/>
                </a:solidFill>
                <a:latin typeface="Arial" panose="020B0604020202020204" pitchFamily="34" charset="0"/>
              </a:rPr>
              <a:t>3-15-3</a:t>
            </a:r>
            <a:endParaRPr lang="en-US" altLang="zh-CN" sz="2400" b="1" dirty="0">
              <a:solidFill>
                <a:srgbClr val="0000CC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146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14450" y="1733550"/>
          <a:ext cx="3659188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2" imgW="1079500" imgH="228600" progId="Equation.KSEE3">
                  <p:embed/>
                </p:oleObj>
              </mc:Choice>
              <mc:Fallback>
                <p:oleObj name="" r:id="rId2" imgW="1079500" imgH="2286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14450" y="1733550"/>
                        <a:ext cx="3659188" cy="774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82*165"/>
  <p:tag name="TABLE_ENDDRAG_RECT" val="31*236*682*165"/>
</p:tagLst>
</file>

<file path=ppt/tags/tag2.xml><?xml version="1.0" encoding="utf-8"?>
<p:tagLst xmlns:p="http://schemas.openxmlformats.org/presentationml/2006/main">
  <p:tag name="KSO_WM_UNIT_PLACING_PICTURE_USER_VIEWPORT" val="{&quot;height&quot;:4940,&quot;width&quot;:8805}"/>
</p:tagLst>
</file>

<file path=ppt/tags/tag3.xml><?xml version="1.0" encoding="utf-8"?>
<p:tagLst xmlns:p="http://schemas.openxmlformats.org/presentationml/2006/main">
  <p:tag name="KSO_WM_UNIT_PLACING_PICTURE_USER_VIEWPORT" val="{&quot;height&quot;:4980,&quot;width&quot;:9210}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commondata" val="eyJoZGlkIjoiMzQ4OGRmMTBiYmU2OWVhOTVhMmM2ZjJmNDZjNzhjMTUifQ=="/>
</p:tagLst>
</file>

<file path=ppt/theme/theme1.xml><?xml version="1.0" encoding="utf-8"?>
<a:theme xmlns:a="http://schemas.openxmlformats.org/drawingml/2006/main" name="1_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Level">
      <a:majorFont>
        <a:latin typeface="Garamond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Level">
      <a:majorFont>
        <a:latin typeface="Garamond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Level">
      <a:majorFont>
        <a:latin typeface="Garamond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abview入门">
  <a:themeElements>
    <a:clrScheme name="Labview入门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Labview入门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1" i="0" u="none" strike="noStrike" cap="none" normalizeH="0" baseline="-2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1" i="0" u="none" strike="noStrike" cap="none" normalizeH="0" baseline="-2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Labview入门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view入门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view入门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实验2 叠加原理与基尔霍夫定理</Template>
  <TotalTime>0</TotalTime>
  <Words>2006</Words>
  <Application>WPS 演示</Application>
  <PresentationFormat>全屏显示(4:3)</PresentationFormat>
  <Paragraphs>668</Paragraphs>
  <Slides>32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32</vt:i4>
      </vt:variant>
    </vt:vector>
  </HeadingPairs>
  <TitlesOfParts>
    <vt:vector size="68" baseType="lpstr">
      <vt:lpstr>Arial</vt:lpstr>
      <vt:lpstr>宋体</vt:lpstr>
      <vt:lpstr>Wingdings</vt:lpstr>
      <vt:lpstr>Garamond</vt:lpstr>
      <vt:lpstr>Verdana</vt:lpstr>
      <vt:lpstr>Calibri</vt:lpstr>
      <vt:lpstr>Times New Roman</vt:lpstr>
      <vt:lpstr>华文宋体</vt:lpstr>
      <vt:lpstr>华文新魏</vt:lpstr>
      <vt:lpstr>华文细黑</vt:lpstr>
      <vt:lpstr>Tahoma</vt:lpstr>
      <vt:lpstr>华文行楷</vt:lpstr>
      <vt:lpstr>楷体_GB2312</vt:lpstr>
      <vt:lpstr>新宋体</vt:lpstr>
      <vt:lpstr>幼圆</vt:lpstr>
      <vt:lpstr>微软雅黑</vt:lpstr>
      <vt:lpstr>Arial Unicode MS</vt:lpstr>
      <vt:lpstr>Wingdings</vt:lpstr>
      <vt:lpstr>1_Level</vt:lpstr>
      <vt:lpstr>2_Level</vt:lpstr>
      <vt:lpstr>3_Level</vt:lpstr>
      <vt:lpstr>Labview入门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集成运算放大器的基本运算电路</dc:title>
  <dc:creator>Billgates</dc:creator>
  <cp:lastModifiedBy>萧君</cp:lastModifiedBy>
  <cp:revision>123</cp:revision>
  <dcterms:created xsi:type="dcterms:W3CDTF">2006-04-19T18:40:00Z</dcterms:created>
  <dcterms:modified xsi:type="dcterms:W3CDTF">2024-05-27T02:31:46Z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ED2C5304DFCA41DE97E4E36514F8605D_12</vt:lpwstr>
  </property>
</Properties>
</file>